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7" r:id="rId4"/>
    <p:sldMasterId id="2147483715" r:id="rId5"/>
    <p:sldMasterId id="2147483720" r:id="rId6"/>
    <p:sldMasterId id="2147483728" r:id="rId7"/>
  </p:sldMasterIdLst>
  <p:notesMasterIdLst>
    <p:notesMasterId r:id="rId80"/>
  </p:notesMasterIdLst>
  <p:handoutMasterIdLst>
    <p:handoutMasterId r:id="rId81"/>
  </p:handoutMasterIdLst>
  <p:sldIdLst>
    <p:sldId id="257" r:id="rId8"/>
    <p:sldId id="258" r:id="rId9"/>
    <p:sldId id="347" r:id="rId10"/>
    <p:sldId id="314" r:id="rId11"/>
    <p:sldId id="420" r:id="rId12"/>
    <p:sldId id="421" r:id="rId13"/>
    <p:sldId id="436" r:id="rId14"/>
    <p:sldId id="433" r:id="rId15"/>
    <p:sldId id="434" r:id="rId16"/>
    <p:sldId id="435" r:id="rId17"/>
    <p:sldId id="416" r:id="rId18"/>
    <p:sldId id="422" r:id="rId19"/>
    <p:sldId id="417" r:id="rId20"/>
    <p:sldId id="441" r:id="rId21"/>
    <p:sldId id="354" r:id="rId22"/>
    <p:sldId id="280" r:id="rId23"/>
    <p:sldId id="423" r:id="rId24"/>
    <p:sldId id="424" r:id="rId25"/>
    <p:sldId id="357" r:id="rId26"/>
    <p:sldId id="358" r:id="rId27"/>
    <p:sldId id="439" r:id="rId28"/>
    <p:sldId id="359" r:id="rId29"/>
    <p:sldId id="353" r:id="rId30"/>
    <p:sldId id="336" r:id="rId31"/>
    <p:sldId id="337" r:id="rId32"/>
    <p:sldId id="437" r:id="rId33"/>
    <p:sldId id="370" r:id="rId34"/>
    <p:sldId id="319" r:id="rId35"/>
    <p:sldId id="360" r:id="rId36"/>
    <p:sldId id="361" r:id="rId37"/>
    <p:sldId id="362" r:id="rId38"/>
    <p:sldId id="363" r:id="rId39"/>
    <p:sldId id="364" r:id="rId40"/>
    <p:sldId id="365" r:id="rId41"/>
    <p:sldId id="366" r:id="rId42"/>
    <p:sldId id="367" r:id="rId43"/>
    <p:sldId id="368" r:id="rId44"/>
    <p:sldId id="369" r:id="rId45"/>
    <p:sldId id="374" r:id="rId46"/>
    <p:sldId id="375" r:id="rId47"/>
    <p:sldId id="376" r:id="rId48"/>
    <p:sldId id="377" r:id="rId49"/>
    <p:sldId id="444" r:id="rId50"/>
    <p:sldId id="425" r:id="rId51"/>
    <p:sldId id="379" r:id="rId52"/>
    <p:sldId id="380" r:id="rId53"/>
    <p:sldId id="430" r:id="rId54"/>
    <p:sldId id="431" r:id="rId55"/>
    <p:sldId id="391" r:id="rId56"/>
    <p:sldId id="393" r:id="rId57"/>
    <p:sldId id="394" r:id="rId58"/>
    <p:sldId id="395" r:id="rId59"/>
    <p:sldId id="445" r:id="rId60"/>
    <p:sldId id="448" r:id="rId61"/>
    <p:sldId id="449" r:id="rId62"/>
    <p:sldId id="396" r:id="rId63"/>
    <p:sldId id="397" r:id="rId64"/>
    <p:sldId id="398" r:id="rId65"/>
    <p:sldId id="446" r:id="rId66"/>
    <p:sldId id="399" r:id="rId67"/>
    <p:sldId id="400" r:id="rId68"/>
    <p:sldId id="401" r:id="rId69"/>
    <p:sldId id="447" r:id="rId70"/>
    <p:sldId id="442" r:id="rId71"/>
    <p:sldId id="402" r:id="rId72"/>
    <p:sldId id="403" r:id="rId73"/>
    <p:sldId id="404" r:id="rId74"/>
    <p:sldId id="405" r:id="rId75"/>
    <p:sldId id="440" r:id="rId76"/>
    <p:sldId id="413" r:id="rId77"/>
    <p:sldId id="415" r:id="rId78"/>
    <p:sldId id="414" r:id="rId79"/>
  </p:sldIdLst>
  <p:sldSz cx="12192000" cy="6858000"/>
  <p:notesSz cx="7104063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9"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58AA"/>
    <a:srgbClr val="1F497D"/>
    <a:srgbClr val="C01428"/>
    <a:srgbClr val="FCFFD1"/>
    <a:srgbClr val="5B3F67"/>
    <a:srgbClr val="4DBA4C"/>
    <a:srgbClr val="3B3B3B"/>
    <a:srgbClr val="F7F43E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57" autoAdjust="0"/>
    <p:restoredTop sz="86395" autoAdjust="0"/>
  </p:normalViewPr>
  <p:slideViewPr>
    <p:cSldViewPr>
      <p:cViewPr varScale="1">
        <p:scale>
          <a:sx n="110" d="100"/>
          <a:sy n="110" d="100"/>
        </p:scale>
        <p:origin x="880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2460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63" Type="http://schemas.openxmlformats.org/officeDocument/2006/relationships/slide" Target="slides/slide56.xml"/><Relationship Id="rId68" Type="http://schemas.openxmlformats.org/officeDocument/2006/relationships/slide" Target="slides/slide61.xml"/><Relationship Id="rId84" Type="http://schemas.openxmlformats.org/officeDocument/2006/relationships/theme" Target="theme/theme1.xml"/><Relationship Id="rId16" Type="http://schemas.openxmlformats.org/officeDocument/2006/relationships/slide" Target="slides/slide9.xml"/><Relationship Id="rId11" Type="http://schemas.openxmlformats.org/officeDocument/2006/relationships/slide" Target="slides/slide4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53" Type="http://schemas.openxmlformats.org/officeDocument/2006/relationships/slide" Target="slides/slide46.xml"/><Relationship Id="rId58" Type="http://schemas.openxmlformats.org/officeDocument/2006/relationships/slide" Target="slides/slide51.xml"/><Relationship Id="rId74" Type="http://schemas.openxmlformats.org/officeDocument/2006/relationships/slide" Target="slides/slide67.xml"/><Relationship Id="rId79" Type="http://schemas.openxmlformats.org/officeDocument/2006/relationships/slide" Target="slides/slide72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slide" Target="slides/slide49.xml"/><Relationship Id="rId64" Type="http://schemas.openxmlformats.org/officeDocument/2006/relationships/slide" Target="slides/slide57.xml"/><Relationship Id="rId69" Type="http://schemas.openxmlformats.org/officeDocument/2006/relationships/slide" Target="slides/slide62.xml"/><Relationship Id="rId77" Type="http://schemas.openxmlformats.org/officeDocument/2006/relationships/slide" Target="slides/slide70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72" Type="http://schemas.openxmlformats.org/officeDocument/2006/relationships/slide" Target="slides/slide65.xml"/><Relationship Id="rId80" Type="http://schemas.openxmlformats.org/officeDocument/2006/relationships/notesMaster" Target="notesMasters/notesMaster1.xml"/><Relationship Id="rId85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slide" Target="slides/slide52.xml"/><Relationship Id="rId67" Type="http://schemas.openxmlformats.org/officeDocument/2006/relationships/slide" Target="slides/slide60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62" Type="http://schemas.openxmlformats.org/officeDocument/2006/relationships/slide" Target="slides/slide55.xml"/><Relationship Id="rId70" Type="http://schemas.openxmlformats.org/officeDocument/2006/relationships/slide" Target="slides/slide63.xml"/><Relationship Id="rId75" Type="http://schemas.openxmlformats.org/officeDocument/2006/relationships/slide" Target="slides/slide68.xml"/><Relationship Id="rId83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slide" Target="slides/slide50.xml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slide" Target="slides/slide53.xml"/><Relationship Id="rId65" Type="http://schemas.openxmlformats.org/officeDocument/2006/relationships/slide" Target="slides/slide58.xml"/><Relationship Id="rId73" Type="http://schemas.openxmlformats.org/officeDocument/2006/relationships/slide" Target="slides/slide66.xml"/><Relationship Id="rId78" Type="http://schemas.openxmlformats.org/officeDocument/2006/relationships/slide" Target="slides/slide71.xml"/><Relationship Id="rId8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9" Type="http://schemas.openxmlformats.org/officeDocument/2006/relationships/slide" Target="slides/slide32.xml"/><Relationship Id="rId34" Type="http://schemas.openxmlformats.org/officeDocument/2006/relationships/slide" Target="slides/slide27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76" Type="http://schemas.openxmlformats.org/officeDocument/2006/relationships/slide" Target="slides/slide69.xml"/><Relationship Id="rId7" Type="http://schemas.openxmlformats.org/officeDocument/2006/relationships/slideMaster" Target="slideMasters/slideMaster4.xml"/><Relationship Id="rId71" Type="http://schemas.openxmlformats.org/officeDocument/2006/relationships/slide" Target="slides/slide64.xml"/><Relationship Id="rId2" Type="http://schemas.openxmlformats.org/officeDocument/2006/relationships/customXml" Target="../customXml/item2.xml"/><Relationship Id="rId29" Type="http://schemas.openxmlformats.org/officeDocument/2006/relationships/slide" Target="slides/slide22.xml"/><Relationship Id="rId24" Type="http://schemas.openxmlformats.org/officeDocument/2006/relationships/slide" Target="slides/slide17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66" Type="http://schemas.openxmlformats.org/officeDocument/2006/relationships/slide" Target="slides/slide59.xml"/><Relationship Id="rId61" Type="http://schemas.openxmlformats.org/officeDocument/2006/relationships/slide" Target="slides/slide54.xml"/><Relationship Id="rId8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3"/>
            <a:ext cx="3078428" cy="511731"/>
          </a:xfrm>
          <a:prstGeom prst="rect">
            <a:avLst/>
          </a:prstGeom>
        </p:spPr>
        <p:txBody>
          <a:bodyPr vert="horz" lIns="94640" tIns="47320" rIns="94640" bIns="473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994" y="3"/>
            <a:ext cx="3078428" cy="511731"/>
          </a:xfrm>
          <a:prstGeom prst="rect">
            <a:avLst/>
          </a:prstGeom>
        </p:spPr>
        <p:txBody>
          <a:bodyPr vert="horz" lIns="94640" tIns="47320" rIns="94640" bIns="47320" rtlCol="0"/>
          <a:lstStyle>
            <a:lvl1pPr algn="r">
              <a:defRPr sz="1200"/>
            </a:lvl1pPr>
          </a:lstStyle>
          <a:p>
            <a:fld id="{BA15E7E0-E333-47C2-AB56-1AEAF089C491}" type="datetime1">
              <a:rPr lang="en-AU" smtClean="0"/>
              <a:t>19/10/20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721111"/>
            <a:ext cx="3078428" cy="511731"/>
          </a:xfrm>
          <a:prstGeom prst="rect">
            <a:avLst/>
          </a:prstGeom>
        </p:spPr>
        <p:txBody>
          <a:bodyPr vert="horz" lIns="94640" tIns="47320" rIns="94640" bIns="473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994" y="9721111"/>
            <a:ext cx="3078428" cy="511731"/>
          </a:xfrm>
          <a:prstGeom prst="rect">
            <a:avLst/>
          </a:prstGeom>
        </p:spPr>
        <p:txBody>
          <a:bodyPr vert="horz" lIns="94640" tIns="47320" rIns="94640" bIns="47320" rtlCol="0" anchor="b"/>
          <a:lstStyle>
            <a:lvl1pPr algn="r">
              <a:defRPr sz="1200"/>
            </a:lvl1pPr>
          </a:lstStyle>
          <a:p>
            <a:fld id="{69985D01-6F35-4EEE-B85F-524ED7D2FC2C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252075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3"/>
            <a:ext cx="3078428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endParaRPr lang="en-AU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3994" y="3"/>
            <a:ext cx="3078428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endParaRPr lang="en-AU" dirty="0"/>
          </a:p>
        </p:txBody>
      </p:sp>
      <p:sp>
        <p:nvSpPr>
          <p:cNvPr id="245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2875" y="768350"/>
            <a:ext cx="68183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407" y="4861444"/>
            <a:ext cx="5683250" cy="4605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721111"/>
            <a:ext cx="3078428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endParaRPr lang="en-AU" dirty="0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3994" y="9721111"/>
            <a:ext cx="3078428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6EFA1CCC-15FC-44A7-B866-55A256E82501}" type="slidenum">
              <a:rPr lang="en-AU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11589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E17411-CFC9-4E31-A509-817D5E32318C}" type="slidenum">
              <a:rPr lang="en-AU"/>
              <a:pPr/>
              <a:t>1</a:t>
            </a:fld>
            <a:endParaRPr lang="en-AU" dirty="0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42875" y="768350"/>
            <a:ext cx="6818313" cy="3836988"/>
          </a:xfrm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22382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L to R</a:t>
            </a:r>
          </a:p>
          <a:p>
            <a:pPr marL="228600" indent="-228600">
              <a:buAutoNum type="arabicPeriod"/>
            </a:pPr>
            <a:r>
              <a:rPr lang="en-AU" dirty="0"/>
              <a:t>Timer set button (bell symbol). Press this button to adjust or observe the timer</a:t>
            </a:r>
          </a:p>
          <a:p>
            <a:pPr marL="228600" indent="-228600">
              <a:buAutoNum type="arabicPeriod"/>
            </a:pPr>
            <a:r>
              <a:rPr lang="en-AU" dirty="0"/>
              <a:t>Cooking time set button (steaming oven symbol) Press this button to adjust or observe the cooking time</a:t>
            </a:r>
          </a:p>
          <a:p>
            <a:pPr marL="228600" indent="-228600">
              <a:buAutoNum type="arabicPeriod"/>
            </a:pPr>
            <a:r>
              <a:rPr lang="en-AU" dirty="0"/>
              <a:t>Cooking time set button (oven symbol with STOP written over it) Press this button to adjust or observe the stop time</a:t>
            </a:r>
          </a:p>
          <a:p>
            <a:pPr marL="228600" indent="-228600">
              <a:buAutoNum type="arabicPeriod"/>
            </a:pPr>
            <a:r>
              <a:rPr lang="en-AU" dirty="0"/>
              <a:t>Manual control button. (A hand symbol, with the palm towards you) Press this button to revert to manual control of the oven</a:t>
            </a:r>
          </a:p>
          <a:p>
            <a:pPr marL="228600" indent="-228600">
              <a:buAutoNum type="arabicPeriod"/>
            </a:pPr>
            <a:r>
              <a:rPr lang="en-AU" dirty="0"/>
              <a:t>Time set knob. Twist this knob clockwise to increment the time and anti-clockwise to </a:t>
            </a:r>
            <a:r>
              <a:rPr lang="en-AU" dirty="0" err="1"/>
              <a:t>decement</a:t>
            </a:r>
            <a:r>
              <a:rPr lang="en-AU" dirty="0"/>
              <a:t> the time. When the minutes reach 0 or 59 they will roll over and the hours will increment/decrement.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A1CCC-15FC-44A7-B866-55A256E82501}" type="slidenum">
              <a:rPr lang="en-AU" smtClean="0"/>
              <a:pPr/>
              <a:t>31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7729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Press and hold any two of the timer, cooking time or stop time buttons. Use the time set knob to set the time. Release the two buttons. </a:t>
            </a:r>
            <a:r>
              <a:rPr lang="en-AU"/>
              <a:t>The clock will start running (with a zero second count) from the time you release the buttons.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A1CCC-15FC-44A7-B866-55A256E82501}" type="slidenum">
              <a:rPr lang="en-AU" smtClean="0"/>
              <a:pPr/>
              <a:t>32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7527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90000"/>
              </a:lnSpc>
            </a:pPr>
            <a:r>
              <a:rPr lang="en-US" dirty="0"/>
              <a:t>2 minute activity, not timed. Geelong lead with microphone action. Sophie will recap any online comments.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Wrap up comments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will be able to respond immediately, others will require time to think.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will focus only on what needs to be done, others on what should be done.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will use their feelings to express a point of view, others will use logic.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will act decisively (yes/no) and not change their view, while others will perceive when plans need to be changed.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There are many other ways to understand users.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like just know what to do, others want to see the goal first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like “colour, glitz and glam”, while others don’t care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want to know </a:t>
            </a:r>
            <a:r>
              <a:rPr lang="en-US" b="1" dirty="0"/>
              <a:t>how</a:t>
            </a:r>
            <a:r>
              <a:rPr lang="en-US" dirty="0"/>
              <a:t> it works, others just want to know </a:t>
            </a:r>
            <a:r>
              <a:rPr lang="en-US" b="1" dirty="0"/>
              <a:t>that</a:t>
            </a:r>
            <a:r>
              <a:rPr lang="en-US" dirty="0"/>
              <a:t> it works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people read, some hear, some see, and some must do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7593" eaLnBrk="0" fontAlgn="base" hangingPunct="0">
              <a:spcBef>
                <a:spcPct val="0"/>
              </a:spcBef>
              <a:spcAft>
                <a:spcPct val="0"/>
              </a:spcAft>
            </a:pPr>
            <a:fld id="{6EFA1CCC-15FC-44A7-B866-55A256E82501}" type="slidenum">
              <a:rPr lang="en-AU">
                <a:solidFill>
                  <a:srgbClr val="000000"/>
                </a:solidFill>
                <a:latin typeface="Arial" pitchFamily="34" charset="0"/>
                <a:ea typeface="ＭＳ Ｐゴシック" pitchFamily="1" charset="-128"/>
              </a:rPr>
              <a:pPr defTabSz="947593" eaLnBrk="0" fontAlgn="base" hangingPunct="0">
                <a:spcBef>
                  <a:spcPct val="0"/>
                </a:spcBef>
                <a:spcAft>
                  <a:spcPct val="0"/>
                </a:spcAft>
              </a:pPr>
              <a:t>43</a:t>
            </a:fld>
            <a:endParaRPr lang="en-AU" dirty="0">
              <a:solidFill>
                <a:srgbClr val="000000"/>
              </a:solidFill>
              <a:latin typeface="Arial" pitchFamily="34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93008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Describe the person</a:t>
            </a:r>
          </a:p>
          <a:p>
            <a:pPr lvl="1"/>
            <a:r>
              <a:rPr lang="en-AU" dirty="0"/>
              <a:t>You cannot create a description of a typical user, so just describe an imaginary user</a:t>
            </a:r>
          </a:p>
          <a:p>
            <a:pPr lvl="1"/>
            <a:r>
              <a:rPr lang="en-AU" dirty="0"/>
              <a:t>Describe their skill levels realistically</a:t>
            </a:r>
          </a:p>
          <a:p>
            <a:r>
              <a:rPr lang="en-AU" dirty="0"/>
              <a:t>Describe what the person does and what they will want to do with the interface</a:t>
            </a:r>
          </a:p>
          <a:p>
            <a:pPr lvl="1"/>
            <a:r>
              <a:rPr lang="en-AU" dirty="0"/>
              <a:t>Personas, when combined together, build the functionality of the system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7593" eaLnBrk="0" fontAlgn="base" hangingPunct="0">
              <a:spcBef>
                <a:spcPct val="0"/>
              </a:spcBef>
              <a:spcAft>
                <a:spcPct val="0"/>
              </a:spcAft>
            </a:pPr>
            <a:fld id="{6EFA1CCC-15FC-44A7-B866-55A256E82501}" type="slidenum">
              <a:rPr lang="en-AU">
                <a:solidFill>
                  <a:srgbClr val="000000"/>
                </a:solidFill>
                <a:latin typeface="Arial" pitchFamily="34" charset="0"/>
                <a:ea typeface="ＭＳ Ｐゴシック" pitchFamily="1" charset="-128"/>
              </a:rPr>
              <a:pPr defTabSz="947593" eaLnBrk="0" fontAlgn="base" hangingPunct="0">
                <a:spcBef>
                  <a:spcPct val="0"/>
                </a:spcBef>
                <a:spcAft>
                  <a:spcPct val="0"/>
                </a:spcAft>
              </a:pPr>
              <a:t>53</a:t>
            </a:fld>
            <a:endParaRPr lang="en-AU" dirty="0">
              <a:solidFill>
                <a:srgbClr val="000000"/>
              </a:solidFill>
              <a:latin typeface="Arial" pitchFamily="34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68984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5 minute</a:t>
            </a:r>
            <a:r>
              <a:rPr lang="en-AU" baseline="0" dirty="0"/>
              <a:t> activity: Geelong and Burwood (timed – Sophie to setup)</a:t>
            </a:r>
          </a:p>
          <a:p>
            <a:r>
              <a:rPr lang="en-AU" baseline="0" dirty="0"/>
              <a:t>Geelong to take questions from the chat, Burwood to discuss the persona, it’s components, and </a:t>
            </a:r>
            <a:r>
              <a:rPr lang="en-AU" dirty="0"/>
              <a:t>Identity the product</a:t>
            </a:r>
            <a:r>
              <a:rPr lang="en-AU" baseline="0" dirty="0"/>
              <a:t> this persona was developed for (see next slide notes)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7593" eaLnBrk="0" fontAlgn="base" hangingPunct="0">
              <a:spcBef>
                <a:spcPct val="0"/>
              </a:spcBef>
              <a:spcAft>
                <a:spcPct val="0"/>
              </a:spcAft>
            </a:pPr>
            <a:fld id="{6EFA1CCC-15FC-44A7-B866-55A256E82501}" type="slidenum">
              <a:rPr lang="en-AU">
                <a:solidFill>
                  <a:srgbClr val="000000"/>
                </a:solidFill>
                <a:latin typeface="Arial" pitchFamily="34" charset="0"/>
                <a:ea typeface="ＭＳ Ｐゴシック" pitchFamily="1" charset="-128"/>
              </a:rPr>
              <a:pPr defTabSz="947593" eaLnBrk="0" fontAlgn="base" hangingPunct="0">
                <a:spcBef>
                  <a:spcPct val="0"/>
                </a:spcBef>
                <a:spcAft>
                  <a:spcPct val="0"/>
                </a:spcAft>
              </a:pPr>
              <a:t>55</a:t>
            </a:fld>
            <a:endParaRPr lang="en-AU" dirty="0">
              <a:solidFill>
                <a:srgbClr val="000000"/>
              </a:solidFill>
              <a:latin typeface="Arial" pitchFamily="34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9495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Help team members share a specific, consistent understanding of various audience groups. </a:t>
            </a:r>
          </a:p>
          <a:p>
            <a:r>
              <a:rPr lang="en-AU" dirty="0"/>
              <a:t>Data about the groups of users can be put in a proper context and can be understood and remembered as coherent stories. </a:t>
            </a:r>
          </a:p>
          <a:p>
            <a:r>
              <a:rPr lang="en-AU" dirty="0"/>
              <a:t>Team members’ solutions can be guided by how well they meet the needs of individual user personas.</a:t>
            </a:r>
          </a:p>
          <a:p>
            <a:r>
              <a:rPr lang="en-AU" dirty="0"/>
              <a:t>Features can be prioritised based on how well they address the needs of one or more personas.</a:t>
            </a:r>
          </a:p>
          <a:p>
            <a:r>
              <a:rPr lang="en-AU" dirty="0"/>
              <a:t>Provide a human “face” so as to focus empathy on the persons represented by the demographics.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7593" eaLnBrk="0" fontAlgn="base" hangingPunct="0">
              <a:spcBef>
                <a:spcPct val="0"/>
              </a:spcBef>
              <a:spcAft>
                <a:spcPct val="0"/>
              </a:spcAft>
            </a:pPr>
            <a:fld id="{6EFA1CCC-15FC-44A7-B866-55A256E82501}" type="slidenum">
              <a:rPr lang="en-AU">
                <a:solidFill>
                  <a:srgbClr val="000000"/>
                </a:solidFill>
                <a:latin typeface="Arial" pitchFamily="34" charset="0"/>
                <a:ea typeface="ＭＳ Ｐゴシック" pitchFamily="1" charset="-128"/>
              </a:rPr>
              <a:pPr defTabSz="947593" eaLnBrk="0" fontAlgn="base" hangingPunct="0">
                <a:spcBef>
                  <a:spcPct val="0"/>
                </a:spcBef>
                <a:spcAft>
                  <a:spcPct val="0"/>
                </a:spcAft>
              </a:pPr>
              <a:t>59</a:t>
            </a:fld>
            <a:endParaRPr lang="en-AU" dirty="0">
              <a:solidFill>
                <a:srgbClr val="000000"/>
              </a:solidFill>
              <a:latin typeface="Arial" pitchFamily="34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25452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Have been argued to have no clear relationship to real customer data.</a:t>
            </a:r>
          </a:p>
          <a:p>
            <a:r>
              <a:rPr lang="en-AU" dirty="0"/>
              <a:t>No clear way to determine how many users are represented by any given persona.</a:t>
            </a:r>
          </a:p>
          <a:p>
            <a:r>
              <a:rPr lang="en-AU" dirty="0"/>
              <a:t>No definite relationship to real customer data and therefore cannot be scientific.</a:t>
            </a:r>
          </a:p>
          <a:p>
            <a:r>
              <a:rPr lang="en-AU" dirty="0"/>
              <a:t>Needs to be validated through user testing.</a:t>
            </a:r>
          </a:p>
          <a:p>
            <a:r>
              <a:rPr lang="en-AU" dirty="0"/>
              <a:t>Small projects have fewer resources to use for persona development.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7593" eaLnBrk="0" fontAlgn="base" hangingPunct="0">
              <a:spcBef>
                <a:spcPct val="0"/>
              </a:spcBef>
              <a:spcAft>
                <a:spcPct val="0"/>
              </a:spcAft>
            </a:pPr>
            <a:fld id="{6EFA1CCC-15FC-44A7-B866-55A256E82501}" type="slidenum">
              <a:rPr lang="en-AU">
                <a:solidFill>
                  <a:srgbClr val="000000"/>
                </a:solidFill>
                <a:latin typeface="Arial" pitchFamily="34" charset="0"/>
                <a:ea typeface="ＭＳ Ｐゴシック" pitchFamily="1" charset="-128"/>
              </a:rPr>
              <a:pPr defTabSz="947593" eaLnBrk="0" fontAlgn="base" hangingPunct="0">
                <a:spcBef>
                  <a:spcPct val="0"/>
                </a:spcBef>
                <a:spcAft>
                  <a:spcPct val="0"/>
                </a:spcAft>
              </a:pPr>
              <a:t>63</a:t>
            </a:fld>
            <a:endParaRPr lang="en-AU" dirty="0">
              <a:solidFill>
                <a:srgbClr val="000000"/>
              </a:solidFill>
              <a:latin typeface="Arial" pitchFamily="34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1690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75" y="768350"/>
            <a:ext cx="6818313" cy="38369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FA1CCC-15FC-44A7-B866-55A256E82501}" type="slidenum">
              <a:rPr lang="en-AU" smtClean="0"/>
              <a:pPr/>
              <a:t>70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06299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058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1"/>
            <a:ext cx="10363200" cy="1470025"/>
          </a:xfrm>
        </p:spPr>
        <p:txBody>
          <a:bodyPr>
            <a:noAutofit/>
          </a:bodyPr>
          <a:lstStyle>
            <a:lvl1pPr>
              <a:defRPr sz="5000" b="1">
                <a:solidFill>
                  <a:srgbClr val="FCFFD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CFFD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BFA5-FB3B-4EDF-937C-5B62B025CFCA}" type="slidenum">
              <a:rPr lang="zh-CN" altLang="en-US" smtClean="0"/>
              <a:pPr/>
              <a:t>‹#›</a:t>
            </a:fld>
            <a:endParaRPr lang="en-US" altLang="zh-CN" dirty="0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2" y="1535115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2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6" y="1535115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6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E7DB8-3179-4989-A1EA-6DC19708F43C}" type="slidenum">
              <a:rPr lang="zh-CN" altLang="en-US" smtClean="0"/>
              <a:pPr/>
              <a:t>‹#›</a:t>
            </a:fld>
            <a:endParaRPr lang="en-US" altLang="zh-CN" dirty="0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6032-D0B6-43AA-B682-881748997F63}" type="slidenum">
              <a:rPr lang="zh-CN" altLang="en-US" smtClean="0"/>
              <a:pPr/>
              <a:t>‹#›</a:t>
            </a:fld>
            <a:endParaRPr lang="en-US" altLang="zh-CN" dirty="0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1027E-83C7-49B7-8A45-C3E08ECC799D}" type="slidenum">
              <a:rPr lang="zh-CN" altLang="en-US" smtClean="0"/>
              <a:pPr/>
              <a:t>‹#›</a:t>
            </a:fld>
            <a:endParaRPr lang="en-US" altLang="zh-CN" dirty="0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7" y="273052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5" y="273056"/>
            <a:ext cx="6815668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7" y="1435106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E0D51-0D5D-4EC8-9870-D9C09FE5249C}" type="slidenum">
              <a:rPr lang="zh-CN" altLang="en-US" smtClean="0"/>
              <a:pPr/>
              <a:t>‹#›</a:t>
            </a:fld>
            <a:endParaRPr lang="en-US" altLang="zh-CN" dirty="0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13DB-3710-4ADC-B870-6832DB60B8F5}" type="slidenum">
              <a:rPr lang="zh-CN" altLang="en-US" smtClean="0"/>
              <a:pPr/>
              <a:t>‹#›</a:t>
            </a:fld>
            <a:endParaRPr lang="en-US" altLang="zh-CN" dirty="0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E0015-FD4A-4563-AEE5-C5E6560A01F9}" type="slidenum">
              <a:rPr lang="zh-CN" altLang="en-US" smtClean="0"/>
              <a:pPr/>
              <a:t>‹#›</a:t>
            </a:fld>
            <a:endParaRPr lang="en-US" altLang="zh-CN" dirty="0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4"/>
            <a:ext cx="2743200" cy="5851525"/>
          </a:xfrm>
        </p:spPr>
        <p:txBody>
          <a:bodyPr vert="eaVert"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4"/>
            <a:ext cx="8026400" cy="5851525"/>
          </a:xfrm>
        </p:spPr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880D-4718-41CE-858C-2A31A90BFB90}" type="slidenum">
              <a:rPr lang="zh-CN" altLang="en-US" smtClean="0"/>
              <a:pPr/>
              <a:t>‹#›</a:t>
            </a:fld>
            <a:endParaRPr lang="en-US" altLang="zh-CN" dirty="0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239349" y="6545242"/>
            <a:ext cx="2304256" cy="268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WordyLight" pitchFamily="2" charset="0"/>
              </a:defRPr>
            </a:lvl1pPr>
          </a:lstStyle>
          <a:p>
            <a:r>
              <a:rPr lang="en-AU" dirty="0">
                <a:solidFill>
                  <a:prstClr val="white"/>
                </a:solidFill>
              </a:rPr>
              <a:t>CRICOS Provider Code: 00113B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239350" y="404667"/>
            <a:ext cx="11713301" cy="1800200"/>
          </a:xfrm>
        </p:spPr>
        <p:txBody>
          <a:bodyPr>
            <a:noAutofit/>
          </a:bodyPr>
          <a:lstStyle>
            <a:lvl1pPr marL="0"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1pPr>
            <a:lvl2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2pPr>
            <a:lvl3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3pPr>
            <a:lvl4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4pPr>
            <a:lvl5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5pPr>
          </a:lstStyle>
          <a:p>
            <a:pPr lvl="0"/>
            <a:r>
              <a:rPr lang="en-US" dirty="0"/>
              <a:t>Click to add section title.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239355" y="2492898"/>
            <a:ext cx="11713468" cy="2447926"/>
          </a:xfrm>
        </p:spPr>
        <p:txBody>
          <a:bodyPr/>
          <a:lstStyle>
            <a:lvl1pPr marL="0" indent="0">
              <a:buNone/>
              <a:defRPr sz="70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headline.</a:t>
            </a:r>
          </a:p>
        </p:txBody>
      </p:sp>
    </p:spTree>
    <p:extLst>
      <p:ext uri="{BB962C8B-B14F-4D97-AF65-F5344CB8AC3E}">
        <p14:creationId xmlns:p14="http://schemas.microsoft.com/office/powerpoint/2010/main" val="17114947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404664"/>
            <a:ext cx="10945216" cy="1080120"/>
          </a:xfrm>
        </p:spPr>
        <p:txBody>
          <a:bodyPr/>
          <a:lstStyle>
            <a:lvl1pPr marL="0" indent="0">
              <a:buNone/>
              <a:defRPr sz="60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headline.</a:t>
            </a:r>
            <a:endParaRPr lang="en-AU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43" y="2780928"/>
            <a:ext cx="5088303" cy="2160000"/>
          </a:xfrm>
        </p:spPr>
        <p:txBody>
          <a:bodyPr>
            <a:normAutofit/>
          </a:bodyPr>
          <a:lstStyle>
            <a:lvl1pPr marL="0" indent="-180000">
              <a:buFont typeface="WordyLight" pitchFamily="2" charset="0"/>
              <a:buChar char="•"/>
              <a:defRPr sz="1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  <a:endParaRPr lang="en-AU" dirty="0"/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24153" y="1844824"/>
            <a:ext cx="10944457" cy="648072"/>
          </a:xfrm>
        </p:spPr>
        <p:txBody>
          <a:bodyPr/>
          <a:lstStyle>
            <a:lvl1pPr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Contents heading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2" y="2780928"/>
            <a:ext cx="5088565" cy="2160240"/>
          </a:xfrm>
        </p:spPr>
        <p:txBody>
          <a:bodyPr>
            <a:normAutofit/>
          </a:bodyPr>
          <a:lstStyle>
            <a:lvl1pPr marL="0" indent="-180000">
              <a:buFont typeface="WordyLight" pitchFamily="2" charset="0"/>
              <a:buChar char="•"/>
              <a:defRPr sz="1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  <a:endParaRPr lang="en-AU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39350" y="6597352"/>
            <a:ext cx="24962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AU" sz="800" dirty="0">
                <a:solidFill>
                  <a:prstClr val="white"/>
                </a:solidFill>
                <a:latin typeface="WordyLight"/>
                <a:ea typeface="+mn-ea"/>
              </a:rPr>
              <a:t>CRICOS Provider Code: 00113B</a:t>
            </a:r>
          </a:p>
        </p:txBody>
      </p:sp>
    </p:spTree>
    <p:extLst>
      <p:ext uri="{BB962C8B-B14F-4D97-AF65-F5344CB8AC3E}">
        <p14:creationId xmlns:p14="http://schemas.microsoft.com/office/powerpoint/2010/main" val="1547252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4B21-50B4-4265-A742-E335EB1C34A4}" type="slidenum">
              <a:rPr lang="zh-CN" altLang="en-US" smtClean="0"/>
              <a:pPr/>
              <a:t>‹#›</a:t>
            </a:fld>
            <a:endParaRPr lang="en-US" altLang="zh-CN" dirty="0">
              <a:latin typeface="Times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127448" y="6281872"/>
            <a:ext cx="23391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Arial Narrow" pitchFamily="34" charset="0"/>
              </a:rPr>
              <a:t>SIT216 User</a:t>
            </a:r>
            <a:r>
              <a:rPr lang="en-AU" sz="1600" baseline="0" dirty="0">
                <a:latin typeface="Arial Narrow" pitchFamily="34" charset="0"/>
              </a:rPr>
              <a:t> Centred Design</a:t>
            </a:r>
            <a:endParaRPr lang="en-AU" sz="1600" dirty="0">
              <a:latin typeface="Arial Narrow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0001278" y="6286520"/>
            <a:ext cx="16192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600" dirty="0">
                <a:latin typeface="Arial Narrow" pitchFamily="34" charset="0"/>
              </a:rPr>
              <a:t>2020 / </a:t>
            </a:r>
            <a:fld id="{CDBEEF4B-1684-417A-A8FB-D191C80A855F}" type="slidenum">
              <a:rPr lang="en-AU" sz="1600" smtClean="0">
                <a:latin typeface="Arial Narrow" pitchFamily="34" charset="0"/>
              </a:rPr>
              <a:pPr algn="r"/>
              <a:t>‹#›</a:t>
            </a:fld>
            <a:endParaRPr lang="en-AU" sz="1600" dirty="0">
              <a:latin typeface="Arial Narrow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00" y="5706000"/>
            <a:ext cx="1034984" cy="103498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403200"/>
            <a:ext cx="10945216" cy="1224136"/>
          </a:xfrm>
        </p:spPr>
        <p:txBody>
          <a:bodyPr/>
          <a:lstStyle>
            <a:lvl1pPr marL="0" indent="0">
              <a:buNone/>
              <a:defRPr sz="60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headline.</a:t>
            </a:r>
            <a:endParaRPr lang="en-AU" dirty="0"/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24153" y="1844824"/>
            <a:ext cx="5183817" cy="648072"/>
          </a:xfrm>
        </p:spPr>
        <p:txBody>
          <a:bodyPr/>
          <a:lstStyle>
            <a:lvl1pPr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heading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2" y="2780931"/>
            <a:ext cx="5184576" cy="2232248"/>
          </a:xfrm>
        </p:spPr>
        <p:txBody>
          <a:bodyPr>
            <a:normAutofit/>
          </a:bodyPr>
          <a:lstStyle>
            <a:lvl1pPr marL="0" indent="-180000">
              <a:buFont typeface="WordyLight" pitchFamily="2" charset="0"/>
              <a:buChar char="•"/>
              <a:defRPr sz="1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  <a:endParaRPr lang="en-AU" dirty="0"/>
          </a:p>
        </p:txBody>
      </p:sp>
      <p:pic>
        <p:nvPicPr>
          <p:cNvPr id="7" name="Picture 6" descr="122183006.jpg"/>
          <p:cNvPicPr>
            <a:picLocks noChangeAspect="1"/>
          </p:cNvPicPr>
          <p:nvPr userDrawn="1"/>
        </p:nvPicPr>
        <p:blipFill>
          <a:blip r:embed="rId2" cstate="print"/>
          <a:srcRect l="20075" t="18575" r="15351"/>
          <a:stretch>
            <a:fillRect/>
          </a:stretch>
        </p:blipFill>
        <p:spPr>
          <a:xfrm>
            <a:off x="6480043" y="1844828"/>
            <a:ext cx="4800533" cy="318551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239350" y="6597352"/>
            <a:ext cx="24962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AU" sz="800" dirty="0">
                <a:solidFill>
                  <a:prstClr val="white"/>
                </a:solidFill>
                <a:latin typeface="WordyLight"/>
                <a:ea typeface="+mn-ea"/>
              </a:rPr>
              <a:t>CRICOS Provider Code: 00113B</a:t>
            </a:r>
          </a:p>
        </p:txBody>
      </p:sp>
    </p:spTree>
    <p:extLst>
      <p:ext uri="{BB962C8B-B14F-4D97-AF65-F5344CB8AC3E}">
        <p14:creationId xmlns:p14="http://schemas.microsoft.com/office/powerpoint/2010/main" val="4809168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403200"/>
            <a:ext cx="10945216" cy="1224136"/>
          </a:xfrm>
        </p:spPr>
        <p:txBody>
          <a:bodyPr/>
          <a:lstStyle>
            <a:lvl1pPr marL="0" indent="0">
              <a:buNone/>
              <a:defRPr sz="60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headline.</a:t>
            </a:r>
            <a:endParaRPr lang="en-AU" dirty="0"/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24153" y="1844824"/>
            <a:ext cx="5183817" cy="648072"/>
          </a:xfrm>
        </p:spPr>
        <p:txBody>
          <a:bodyPr/>
          <a:lstStyle>
            <a:lvl1pPr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heading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2" y="2780928"/>
            <a:ext cx="5184576" cy="3456384"/>
          </a:xfrm>
        </p:spPr>
        <p:txBody>
          <a:bodyPr>
            <a:normAutofit/>
          </a:bodyPr>
          <a:lstStyle>
            <a:lvl1pPr marL="0" indent="-180000">
              <a:buFont typeface="WordyLight" pitchFamily="2" charset="0"/>
              <a:buChar char="•"/>
              <a:defRPr sz="1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  <a:endParaRPr lang="en-AU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39350" y="6597352"/>
            <a:ext cx="24962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AU" sz="800" dirty="0">
                <a:solidFill>
                  <a:prstClr val="white"/>
                </a:solidFill>
                <a:latin typeface="WordyLight"/>
                <a:ea typeface="+mn-ea"/>
              </a:rPr>
              <a:t>CRICOS Provider Code: 00113B</a:t>
            </a:r>
          </a:p>
        </p:txBody>
      </p:sp>
    </p:spTree>
    <p:extLst>
      <p:ext uri="{BB962C8B-B14F-4D97-AF65-F5344CB8AC3E}">
        <p14:creationId xmlns:p14="http://schemas.microsoft.com/office/powerpoint/2010/main" val="26550576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239349" y="539556"/>
            <a:ext cx="10753195" cy="4617640"/>
          </a:xfrm>
        </p:spPr>
        <p:txBody>
          <a:bodyPr>
            <a:noAutofit/>
          </a:bodyPr>
          <a:lstStyle>
            <a:lvl1pPr marL="0" indent="0">
              <a:buNone/>
              <a:defRPr sz="9600" b="1" cap="all" baseline="0">
                <a:solidFill>
                  <a:schemeClr val="accent2"/>
                </a:solidFill>
                <a:latin typeface="Calibri" pitchFamily="34" charset="0"/>
              </a:defRPr>
            </a:lvl1pPr>
            <a:lvl2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2pPr>
            <a:lvl3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3pPr>
            <a:lvl4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4pPr>
            <a:lvl5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5pPr>
          </a:lstStyle>
          <a:p>
            <a:pPr lvl="0"/>
            <a:r>
              <a:rPr lang="en-US" dirty="0"/>
              <a:t>Click to add cover title.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39349" y="5349216"/>
            <a:ext cx="6048672" cy="1056118"/>
          </a:xfrm>
          <a:solidFill>
            <a:schemeClr val="accent1">
              <a:lumMod val="85000"/>
            </a:schemeClr>
          </a:solidFill>
        </p:spPr>
        <p:txBody>
          <a:bodyPr>
            <a:normAutofit/>
          </a:bodyPr>
          <a:lstStyle>
            <a:lvl1pPr marL="0" indent="0">
              <a:buClr>
                <a:schemeClr val="bg1">
                  <a:lumMod val="85000"/>
                </a:schemeClr>
              </a:buClr>
              <a:buFontTx/>
              <a:buNone/>
              <a:defRPr sz="2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HINT!!!    Select Home &gt; New Slide to add pre-built slide formats</a:t>
            </a:r>
          </a:p>
        </p:txBody>
      </p:sp>
    </p:spTree>
    <p:extLst>
      <p:ext uri="{BB962C8B-B14F-4D97-AF65-F5344CB8AC3E}">
        <p14:creationId xmlns:p14="http://schemas.microsoft.com/office/powerpoint/2010/main" val="3373713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-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623392" y="539556"/>
            <a:ext cx="55686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AU" sz="6000" b="1" cap="all" dirty="0">
                <a:solidFill>
                  <a:srgbClr val="000000"/>
                </a:solidFill>
                <a:latin typeface="Calibri" pitchFamily="34" charset="0"/>
                <a:ea typeface="+mn-ea"/>
              </a:rPr>
              <a:t>contents</a:t>
            </a:r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2" y="2363755"/>
            <a:ext cx="9313035" cy="3561523"/>
          </a:xfrm>
        </p:spPr>
        <p:txBody>
          <a:bodyPr>
            <a:normAutofit/>
          </a:bodyPr>
          <a:lstStyle>
            <a:lvl1pPr marL="180000" indent="-180000">
              <a:lnSpc>
                <a:spcPts val="3840"/>
              </a:lnSpc>
              <a:buClr>
                <a:schemeClr val="accent2"/>
              </a:buClr>
              <a:buFont typeface="WordyLight" pitchFamily="2" charset="0"/>
              <a:buChar char="•"/>
              <a:defRPr sz="3200" b="1" baseline="0">
                <a:solidFill>
                  <a:schemeClr val="accent2"/>
                </a:solidFill>
              </a:defRPr>
            </a:lvl1pPr>
            <a:lvl2pPr>
              <a:buClr>
                <a:schemeClr val="accent2"/>
              </a:buClr>
              <a:defRPr sz="2400" b="1" baseline="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major slide content item</a:t>
            </a:r>
          </a:p>
          <a:p>
            <a:pPr lvl="1"/>
            <a:r>
              <a:rPr lang="en-US" dirty="0"/>
              <a:t>Click to add minor slide content item</a:t>
            </a:r>
          </a:p>
          <a:p>
            <a:pPr lvl="0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70683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623392" y="539556"/>
            <a:ext cx="55686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AU" sz="6000" b="1" cap="all" dirty="0">
                <a:solidFill>
                  <a:srgbClr val="000000"/>
                </a:solidFill>
                <a:latin typeface="Calibri" pitchFamily="34" charset="0"/>
                <a:ea typeface="+mn-ea"/>
              </a:rPr>
              <a:t>contents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2" y="2363756"/>
            <a:ext cx="5472608" cy="2697427"/>
          </a:xfrm>
        </p:spPr>
        <p:txBody>
          <a:bodyPr>
            <a:normAutofit/>
          </a:bodyPr>
          <a:lstStyle>
            <a:lvl1pPr marL="180000" indent="-180000">
              <a:lnSpc>
                <a:spcPts val="3840"/>
              </a:lnSpc>
              <a:buClr>
                <a:schemeClr val="accent2"/>
              </a:buClr>
              <a:buFont typeface="WordyLight" pitchFamily="2" charset="0"/>
              <a:buChar char="•"/>
              <a:defRPr sz="2400" baseline="0">
                <a:solidFill>
                  <a:schemeClr val="accent2"/>
                </a:solidFill>
              </a:defRPr>
            </a:lvl1pPr>
            <a:lvl2pPr>
              <a:defRPr sz="2400" baseline="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 list</a:t>
            </a:r>
          </a:p>
          <a:p>
            <a:pPr lvl="0"/>
            <a:endParaRPr lang="en-AU" dirty="0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6384032" y="2363756"/>
            <a:ext cx="5280587" cy="2697427"/>
          </a:xfrm>
        </p:spPr>
        <p:txBody>
          <a:bodyPr>
            <a:normAutofit/>
          </a:bodyPr>
          <a:lstStyle>
            <a:lvl1pPr marL="180000" indent="-180000">
              <a:lnSpc>
                <a:spcPts val="3840"/>
              </a:lnSpc>
              <a:buClr>
                <a:schemeClr val="accent2"/>
              </a:buClr>
              <a:buFont typeface="WordyLight" pitchFamily="2" charset="0"/>
              <a:buChar char="•"/>
              <a:defRPr sz="2400" baseline="0">
                <a:solidFill>
                  <a:schemeClr val="accent2"/>
                </a:solidFill>
              </a:defRPr>
            </a:lvl1pPr>
            <a:lvl2pPr>
              <a:defRPr sz="2400" baseline="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 list</a:t>
            </a:r>
          </a:p>
          <a:p>
            <a:pPr lvl="0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116160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239350" y="539554"/>
            <a:ext cx="11713301" cy="240026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6000" b="1" cap="all" baseline="0">
                <a:solidFill>
                  <a:schemeClr val="accent2"/>
                </a:solidFill>
                <a:latin typeface="Calibri" pitchFamily="34" charset="0"/>
              </a:defRPr>
            </a:lvl1pPr>
            <a:lvl2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2pPr>
            <a:lvl3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3pPr>
            <a:lvl4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4pPr>
            <a:lvl5pPr indent="0">
              <a:buNone/>
              <a:defRPr sz="7000" cap="all" baseline="0">
                <a:solidFill>
                  <a:schemeClr val="accent1"/>
                </a:solidFill>
                <a:latin typeface="WordyBlack" pitchFamily="2" charset="0"/>
              </a:defRPr>
            </a:lvl5pPr>
          </a:lstStyle>
          <a:p>
            <a:pPr lvl="0"/>
            <a:r>
              <a:rPr lang="en-US" dirty="0"/>
              <a:t>Click to add section title.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239351" y="3323867"/>
            <a:ext cx="10465163" cy="24093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cap="all" baseline="0">
                <a:solidFill>
                  <a:schemeClr val="accent2"/>
                </a:solidFill>
                <a:latin typeface="Calibri" pitchFamily="34" charset="0"/>
              </a:defRPr>
            </a:lvl1pPr>
          </a:lstStyle>
          <a:p>
            <a:pPr lvl="0"/>
            <a:r>
              <a:rPr lang="en-US" dirty="0"/>
              <a:t>Click to add headline.</a:t>
            </a:r>
          </a:p>
        </p:txBody>
      </p:sp>
    </p:spTree>
    <p:extLst>
      <p:ext uri="{BB962C8B-B14F-4D97-AF65-F5344CB8AC3E}">
        <p14:creationId xmlns:p14="http://schemas.microsoft.com/office/powerpoint/2010/main" val="34359527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tion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404664"/>
            <a:ext cx="10945216" cy="10801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cap="all" baseline="0">
                <a:solidFill>
                  <a:schemeClr val="accent2"/>
                </a:solidFill>
                <a:latin typeface="Calibri" pitchFamily="34" charset="0"/>
              </a:defRPr>
            </a:lvl1pPr>
          </a:lstStyle>
          <a:p>
            <a:pPr lvl="0"/>
            <a:r>
              <a:rPr lang="en-US" dirty="0"/>
              <a:t>Add headline.</a:t>
            </a:r>
            <a:endParaRPr lang="en-AU" dirty="0"/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24153" y="1844824"/>
            <a:ext cx="10944457" cy="648072"/>
          </a:xfrm>
          <a:prstGeom prst="rect">
            <a:avLst/>
          </a:prstGeom>
        </p:spPr>
        <p:txBody>
          <a:bodyPr/>
          <a:lstStyle>
            <a:lvl1pPr>
              <a:buNone/>
              <a:defRPr sz="36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Add heading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2" y="2780928"/>
            <a:ext cx="5088565" cy="21602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-180000">
              <a:spcBef>
                <a:spcPts val="232"/>
              </a:spcBef>
              <a:buFont typeface="WordyLight" pitchFamily="2" charset="0"/>
              <a:buChar char="•"/>
              <a:defRPr sz="2400">
                <a:solidFill>
                  <a:schemeClr val="accent2"/>
                </a:solidFill>
              </a:defRPr>
            </a:lvl1pPr>
            <a:lvl2pPr>
              <a:spcBef>
                <a:spcPts val="232"/>
              </a:spcBef>
              <a:defRPr sz="1800">
                <a:solidFill>
                  <a:schemeClr val="bg1"/>
                </a:solidFill>
              </a:defRPr>
            </a:lvl2pPr>
            <a:lvl3pPr>
              <a:spcBef>
                <a:spcPts val="232"/>
              </a:spcBef>
              <a:defRPr sz="1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  <a:endParaRPr lang="en-AU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6480043" y="2756926"/>
            <a:ext cx="5088565" cy="21602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-180000">
              <a:spcBef>
                <a:spcPts val="232"/>
              </a:spcBef>
              <a:buFont typeface="WordyLight" pitchFamily="2" charset="0"/>
              <a:buChar char="•"/>
              <a:defRPr sz="2400">
                <a:solidFill>
                  <a:schemeClr val="accent2"/>
                </a:solidFill>
              </a:defRPr>
            </a:lvl1pPr>
            <a:lvl2pPr>
              <a:spcBef>
                <a:spcPts val="232"/>
              </a:spcBef>
              <a:defRPr sz="1800">
                <a:solidFill>
                  <a:schemeClr val="bg1"/>
                </a:solidFill>
              </a:defRPr>
            </a:lvl2pPr>
            <a:lvl3pPr>
              <a:spcBef>
                <a:spcPts val="232"/>
              </a:spcBef>
              <a:defRPr sz="1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604401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403200"/>
            <a:ext cx="10945216" cy="12241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cap="all" baseline="0">
                <a:solidFill>
                  <a:schemeClr val="accent2"/>
                </a:solidFill>
                <a:latin typeface="Calibri" pitchFamily="34" charset="0"/>
              </a:defRPr>
            </a:lvl1pPr>
          </a:lstStyle>
          <a:p>
            <a:pPr lvl="0"/>
            <a:r>
              <a:rPr lang="en-US" dirty="0"/>
              <a:t>Add headline.</a:t>
            </a:r>
            <a:endParaRPr lang="en-AU" dirty="0"/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24153" y="1844824"/>
            <a:ext cx="5183817" cy="648072"/>
          </a:xfrm>
          <a:prstGeom prst="rect">
            <a:avLst/>
          </a:prstGeom>
        </p:spPr>
        <p:txBody>
          <a:bodyPr/>
          <a:lstStyle>
            <a:lvl1pPr>
              <a:buNone/>
              <a:defRPr sz="36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Add heading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2" y="2780931"/>
            <a:ext cx="5184576" cy="22322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-180000">
              <a:buFont typeface="WordyLight" pitchFamily="2" charset="0"/>
              <a:buChar char="•"/>
              <a:defRPr sz="2400">
                <a:solidFill>
                  <a:schemeClr val="accent2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  <a:endParaRPr lang="en-AU" dirty="0"/>
          </a:p>
        </p:txBody>
      </p:sp>
      <p:pic>
        <p:nvPicPr>
          <p:cNvPr id="9" name="Picture 8" descr="122183006.jpg"/>
          <p:cNvPicPr>
            <a:picLocks noChangeAspect="1"/>
          </p:cNvPicPr>
          <p:nvPr userDrawn="1"/>
        </p:nvPicPr>
        <p:blipFill>
          <a:blip r:embed="rId2" cstate="print"/>
          <a:srcRect l="15619" t="13363" r="15619"/>
          <a:stretch>
            <a:fillRect/>
          </a:stretch>
        </p:blipFill>
        <p:spPr>
          <a:xfrm>
            <a:off x="6960097" y="1892832"/>
            <a:ext cx="3583833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3291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tion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403200"/>
            <a:ext cx="10945216" cy="12241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 cap="all" baseline="0">
                <a:solidFill>
                  <a:schemeClr val="accent2"/>
                </a:solidFill>
                <a:latin typeface="Calibri" pitchFamily="34" charset="0"/>
              </a:defRPr>
            </a:lvl1pPr>
          </a:lstStyle>
          <a:p>
            <a:pPr lvl="0"/>
            <a:r>
              <a:rPr lang="en-US" dirty="0"/>
              <a:t>Add headline.</a:t>
            </a:r>
            <a:endParaRPr lang="en-AU" dirty="0"/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24153" y="1844824"/>
            <a:ext cx="5183817" cy="648072"/>
          </a:xfrm>
          <a:prstGeom prst="rect">
            <a:avLst/>
          </a:prstGeom>
        </p:spPr>
        <p:txBody>
          <a:bodyPr/>
          <a:lstStyle>
            <a:lvl1pPr>
              <a:buNone/>
              <a:defRPr sz="36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Add heading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2" y="2780928"/>
            <a:ext cx="5184576" cy="3456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-180000">
              <a:buFont typeface="WordyLight" pitchFamily="2" charset="0"/>
              <a:buChar char="•"/>
              <a:defRPr sz="2400">
                <a:solidFill>
                  <a:schemeClr val="accent2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388105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058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Autofit/>
          </a:bodyPr>
          <a:lstStyle>
            <a:lvl1pPr>
              <a:defRPr sz="5000" b="1">
                <a:solidFill>
                  <a:srgbClr val="FCFFD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CFFD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7782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4B21-50B4-4265-A742-E335EB1C34A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0001278" y="6286520"/>
            <a:ext cx="16192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600" dirty="0">
                <a:solidFill>
                  <a:prstClr val="black"/>
                </a:solidFill>
                <a:latin typeface="Arial Narrow" pitchFamily="34" charset="0"/>
              </a:rPr>
              <a:t>2019 / </a:t>
            </a:r>
            <a:fld id="{CDBEEF4B-1684-417A-A8FB-D191C80A855F}" type="slidenum">
              <a:rPr lang="en-AU" sz="1600" smtClean="0">
                <a:solidFill>
                  <a:prstClr val="black"/>
                </a:solidFill>
                <a:latin typeface="Arial Narrow" pitchFamily="34" charset="0"/>
              </a:rPr>
              <a:pPr algn="r"/>
              <a:t>‹#›</a:t>
            </a:fld>
            <a:endParaRPr lang="en-AU" sz="1600" dirty="0">
              <a:solidFill>
                <a:prstClr val="black"/>
              </a:solidFill>
              <a:latin typeface="Arial Narrow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127448" y="6281872"/>
            <a:ext cx="23391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prstClr val="black"/>
                </a:solidFill>
                <a:latin typeface="Arial Narrow" pitchFamily="34" charset="0"/>
              </a:rPr>
              <a:t>SIT216</a:t>
            </a:r>
            <a:r>
              <a:rPr lang="en-AU" sz="1600" baseline="0" dirty="0">
                <a:solidFill>
                  <a:prstClr val="black"/>
                </a:solidFill>
                <a:latin typeface="Arial Narrow" pitchFamily="34" charset="0"/>
              </a:rPr>
              <a:t> User Centred Design</a:t>
            </a:r>
            <a:endParaRPr lang="en-AU" sz="1600" dirty="0">
              <a:solidFill>
                <a:prstClr val="black"/>
              </a:solidFill>
              <a:latin typeface="Arial Narrow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00" y="5706000"/>
            <a:ext cx="1034984" cy="103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0055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01096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rgbClr val="F6F2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963523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rgbClr val="F6F240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781702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rgbClr val="4DBA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05878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bg>
      <p:bgPr>
        <a:solidFill>
          <a:srgbClr val="5B3F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23850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solidFill>
          <a:srgbClr val="C014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5992621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Section Header">
    <p:bg>
      <p:bgPr>
        <a:solidFill>
          <a:srgbClr val="FCF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rgbClr val="3B3B3B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992936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BFA5-FB3B-4EDF-937C-5B62B025CF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27481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E7DB8-3179-4989-A1EA-6DC19708F43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481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rgbClr val="F6F2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6032-D0B6-43AA-B682-881748997F6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44631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1027E-83C7-49B7-8A45-C3E08ECC799D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0933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5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E0D51-0D5D-4EC8-9870-D9C09FE5249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53403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13DB-3710-4ADC-B870-6832DB60B8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87502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E0015-FD4A-4563-AEE5-C5E6560A01F9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33874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880D-4718-41CE-858C-2A31A90BFB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988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rgbClr val="F6F240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rgbClr val="4DBA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bg>
      <p:bgPr>
        <a:solidFill>
          <a:srgbClr val="5B3F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solidFill>
          <a:srgbClr val="C014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Section Header">
    <p:bg>
      <p:bgPr>
        <a:solidFill>
          <a:srgbClr val="FCF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rgbClr val="3B3B3B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Relationship Id="rId9" Type="http://schemas.openxmlformats.org/officeDocument/2006/relationships/image" Target="../media/image5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95406"/>
            <a:ext cx="10972800" cy="4830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6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F3CFE-A004-4CE5-AE67-440CC4F3FF78}" type="slidenum">
              <a:rPr lang="zh-CN" altLang="en-US" smtClean="0"/>
              <a:pPr/>
              <a:t>‹#›</a:t>
            </a:fld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88507553.jpg"/>
          <p:cNvPicPr>
            <a:picLocks noChangeAspect="1"/>
          </p:cNvPicPr>
          <p:nvPr/>
        </p:nvPicPr>
        <p:blipFill>
          <a:blip r:embed="rId6" cstate="print"/>
          <a:srcRect t="25522" r="22853" b="1852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pic>
        <p:nvPicPr>
          <p:cNvPr id="8" name="Picture 7" descr="Deakin_Worldly_Logo_Cropped[rgb].png"/>
          <p:cNvPicPr preferRelativeResize="0">
            <a:picLocks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032000" y="5310000"/>
            <a:ext cx="2160000" cy="1548000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239349" y="6545242"/>
            <a:ext cx="2304256" cy="268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WordyLight" pitchFamily="2" charset="0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AU">
                <a:solidFill>
                  <a:prstClr val="white"/>
                </a:solidFill>
                <a:ea typeface="+mn-ea"/>
              </a:rPr>
              <a:t>CRICOS Provider Code: 00113B</a:t>
            </a:r>
            <a:endParaRPr lang="en-AU" dirty="0">
              <a:solidFill>
                <a:prstClr val="white"/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1658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 cap="all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spcBef>
          <a:spcPct val="20000"/>
        </a:spcBef>
        <a:buFont typeface="WordyLight" pitchFamily="2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ts val="336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ts val="2880"/>
        </a:lnSpc>
        <a:spcBef>
          <a:spcPct val="20000"/>
        </a:spcBef>
        <a:buFont typeface="WordyLight" pitchFamily="2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720000" indent="-180000" algn="l" defTabSz="914400" rtl="0" eaLnBrk="1" latinLnBrk="0" hangingPunct="1">
        <a:lnSpc>
          <a:spcPts val="24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900000" indent="-180000" algn="l" defTabSz="914400" rtl="0" eaLnBrk="1" latinLnBrk="0" hangingPunct="1">
        <a:lnSpc>
          <a:spcPts val="2400"/>
        </a:lnSpc>
        <a:spcBef>
          <a:spcPct val="20000"/>
        </a:spcBef>
        <a:buFont typeface="WordyLight" pitchFamily="2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5900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239350" y="6570742"/>
            <a:ext cx="249627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AU" sz="800" dirty="0">
                <a:solidFill>
                  <a:srgbClr val="000000"/>
                </a:solidFill>
                <a:latin typeface="Calibri" pitchFamily="34" charset="0"/>
                <a:ea typeface="+mn-ea"/>
              </a:rPr>
              <a:t>CRICOS Provider Code: 00113B</a:t>
            </a:r>
          </a:p>
        </p:txBody>
      </p:sp>
      <p:pic>
        <p:nvPicPr>
          <p:cNvPr id="6" name="Picture 5" descr="Deakin_Worldly_Logo_Keyline[rgb]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416482" y="5210667"/>
            <a:ext cx="1380745" cy="124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861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</p:sldLayoutIdLst>
  <p:txStyles>
    <p:titleStyle>
      <a:lvl1pPr algn="l" defTabSz="914400" rtl="0" eaLnBrk="1" latinLnBrk="0" hangingPunct="1">
        <a:spcBef>
          <a:spcPct val="0"/>
        </a:spcBef>
        <a:buNone/>
        <a:defRPr sz="4400" b="1" kern="1200" cap="all" baseline="0">
          <a:solidFill>
            <a:schemeClr val="accent2"/>
          </a:solidFill>
          <a:latin typeface="Calibri" pitchFamily="34" charset="0"/>
          <a:ea typeface="+mj-ea"/>
          <a:cs typeface="+mj-cs"/>
        </a:defRPr>
      </a:lvl1pPr>
    </p:titleStyle>
    <p:bodyStyle>
      <a:lvl1pPr marL="180000" indent="-180000" algn="l" defTabSz="914400" rtl="0" eaLnBrk="1" latinLnBrk="0" hangingPunct="1">
        <a:spcBef>
          <a:spcPct val="20000"/>
        </a:spcBef>
        <a:buFont typeface="WordyLight" pitchFamily="2" charset="0"/>
        <a:buChar char="•"/>
        <a:defRPr sz="2400" kern="1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360000" indent="-180000" algn="l" defTabSz="914400" rtl="0" eaLnBrk="1" latinLnBrk="0" hangingPunct="1">
        <a:lnSpc>
          <a:spcPts val="336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accent2"/>
          </a:solidFill>
          <a:latin typeface="Calibri" pitchFamily="34" charset="0"/>
          <a:ea typeface="+mn-ea"/>
          <a:cs typeface="+mn-cs"/>
        </a:defRPr>
      </a:lvl2pPr>
      <a:lvl3pPr marL="540000" indent="-180000" algn="l" defTabSz="914400" rtl="0" eaLnBrk="1" latinLnBrk="0" hangingPunct="1">
        <a:lnSpc>
          <a:spcPts val="2880"/>
        </a:lnSpc>
        <a:spcBef>
          <a:spcPct val="20000"/>
        </a:spcBef>
        <a:buFont typeface="WordyLight" pitchFamily="2" charset="0"/>
        <a:buChar char="•"/>
        <a:defRPr sz="2400" kern="1200">
          <a:solidFill>
            <a:schemeClr val="accent2"/>
          </a:solidFill>
          <a:latin typeface="Calibri" pitchFamily="34" charset="0"/>
          <a:ea typeface="+mn-ea"/>
          <a:cs typeface="+mn-cs"/>
        </a:defRPr>
      </a:lvl3pPr>
      <a:lvl4pPr marL="720000" indent="-180000" algn="l" defTabSz="914400" rtl="0" eaLnBrk="1" latinLnBrk="0" hangingPunct="1">
        <a:lnSpc>
          <a:spcPts val="24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accent2"/>
          </a:solidFill>
          <a:latin typeface="Calibri" pitchFamily="34" charset="0"/>
          <a:ea typeface="+mn-ea"/>
          <a:cs typeface="+mn-cs"/>
        </a:defRPr>
      </a:lvl4pPr>
      <a:lvl5pPr marL="900000" indent="-180000" algn="l" defTabSz="914400" rtl="0" eaLnBrk="1" latinLnBrk="0" hangingPunct="1">
        <a:lnSpc>
          <a:spcPts val="2400"/>
        </a:lnSpc>
        <a:spcBef>
          <a:spcPct val="20000"/>
        </a:spcBef>
        <a:buFont typeface="WordyLight" pitchFamily="2" charset="0"/>
        <a:buChar char="•"/>
        <a:defRPr sz="2400" kern="1200">
          <a:solidFill>
            <a:schemeClr val="accent2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95403"/>
            <a:ext cx="10972800" cy="4830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F3CFE-A004-4CE5-AE67-440CC4F3FF7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930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action-design.org/literature/topics/user-persona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9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paradisewithaview.com/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codecademy.com/articles/ui-design-personas" TargetMode="External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www.interaction-design.org/literature/article/design-failures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58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063552" y="1285863"/>
            <a:ext cx="8064896" cy="2314590"/>
          </a:xfrm>
        </p:spPr>
        <p:txBody>
          <a:bodyPr/>
          <a:lstStyle/>
          <a:p>
            <a:pPr algn="ctr"/>
            <a:r>
              <a:rPr lang="en-AU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SIT216</a:t>
            </a:r>
            <a:br>
              <a:rPr lang="en-AU" dirty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Centred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Design</a:t>
            </a:r>
            <a:endParaRPr lang="en-A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0"/>
            <a:ext cx="8534400" cy="2423120"/>
          </a:xfrm>
        </p:spPr>
        <p:txBody>
          <a:bodyPr>
            <a:normAutofit fontScale="92500" lnSpcReduction="10000"/>
          </a:bodyPr>
          <a:lstStyle/>
          <a:p>
            <a:r>
              <a:rPr lang="en-AU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Topic 1</a:t>
            </a:r>
          </a:p>
          <a:p>
            <a:endParaRPr lang="en-AU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AU" dirty="0"/>
              <a:t>Introduction to Interfaces, Interaction and Design</a:t>
            </a:r>
            <a:br>
              <a:rPr lang="en-AU" dirty="0"/>
            </a:br>
            <a:r>
              <a:rPr lang="en-AU" dirty="0"/>
              <a:t>&amp;</a:t>
            </a:r>
            <a:br>
              <a:rPr lang="en-AU" dirty="0"/>
            </a:br>
            <a:r>
              <a:rPr lang="en-AU" dirty="0"/>
              <a:t>Understanding Users and What They Want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AU" b="1" dirty="0">
                <a:solidFill>
                  <a:schemeClr val="bg2"/>
                </a:solidFill>
              </a:rPr>
              <a:t>Activity - A Few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Talking to students around you:</a:t>
            </a:r>
          </a:p>
          <a:p>
            <a:pPr lvl="1"/>
            <a:r>
              <a:rPr lang="en-AU" dirty="0"/>
              <a:t>Are you able to find what you are looking for quickly and easily with the current website/app? Is it easier on your phone or laptop?</a:t>
            </a:r>
          </a:p>
          <a:p>
            <a:pPr lvl="1"/>
            <a:r>
              <a:rPr lang="en-AU" dirty="0"/>
              <a:t>On big occasions like Singles’ Day, how well does the website/app work?</a:t>
            </a:r>
          </a:p>
          <a:p>
            <a:pPr lvl="1"/>
            <a:r>
              <a:rPr lang="en-AU" dirty="0"/>
              <a:t>Have you ever encountered problems finding or paying for your goods?</a:t>
            </a:r>
          </a:p>
          <a:p>
            <a:pPr lvl="2"/>
            <a:r>
              <a:rPr lang="en-AU" dirty="0"/>
              <a:t>What were they?</a:t>
            </a:r>
          </a:p>
          <a:p>
            <a:pPr lvl="1"/>
            <a:r>
              <a:rPr lang="en-AU" dirty="0"/>
              <a:t>What happens if a website/app like Alibaba is confusing for users (humans) to understand?</a:t>
            </a:r>
          </a:p>
        </p:txBody>
      </p:sp>
    </p:spTree>
    <p:extLst>
      <p:ext uri="{BB962C8B-B14F-4D97-AF65-F5344CB8AC3E}">
        <p14:creationId xmlns:p14="http://schemas.microsoft.com/office/powerpoint/2010/main" val="1144651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AU" b="1" dirty="0">
                <a:solidFill>
                  <a:srgbClr val="EEECE1"/>
                </a:solidFill>
              </a:rPr>
              <a:t>Activity - A Few Examples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23392" y="1295406"/>
            <a:ext cx="10972800" cy="4830763"/>
          </a:xfrm>
        </p:spPr>
        <p:txBody>
          <a:bodyPr/>
          <a:lstStyle/>
          <a:p>
            <a:r>
              <a:rPr lang="en-AU" dirty="0"/>
              <a:t>Also…</a:t>
            </a:r>
          </a:p>
          <a:p>
            <a:pPr lvl="1"/>
            <a:r>
              <a:rPr lang="en-AU" dirty="0"/>
              <a:t>Think about other websites/apps/products/systems you have interacted with that you consider </a:t>
            </a:r>
            <a:r>
              <a:rPr lang="en-AU" b="1" dirty="0"/>
              <a:t>look good</a:t>
            </a:r>
            <a:r>
              <a:rPr lang="en-AU" dirty="0"/>
              <a:t> </a:t>
            </a:r>
            <a:r>
              <a:rPr lang="en-AU" b="1" i="1" dirty="0"/>
              <a:t>but</a:t>
            </a:r>
            <a:r>
              <a:rPr lang="en-AU" b="1" dirty="0"/>
              <a:t> </a:t>
            </a:r>
            <a:r>
              <a:rPr lang="en-AU" dirty="0"/>
              <a:t>you soon realised that they were </a:t>
            </a:r>
            <a:r>
              <a:rPr lang="en-AU" b="1" dirty="0"/>
              <a:t>missing some functions </a:t>
            </a:r>
            <a:r>
              <a:rPr lang="en-AU" dirty="0"/>
              <a:t>so they </a:t>
            </a:r>
            <a:r>
              <a:rPr lang="en-AU" b="1" dirty="0"/>
              <a:t>could </a:t>
            </a:r>
            <a:r>
              <a:rPr lang="en-AU" b="1" i="1" dirty="0"/>
              <a:t>not</a:t>
            </a:r>
            <a:r>
              <a:rPr lang="en-AU" b="1" dirty="0"/>
              <a:t> do what you wanted</a:t>
            </a:r>
            <a:r>
              <a:rPr lang="en-AU" dirty="0"/>
              <a:t> (in your opinion).</a:t>
            </a:r>
          </a:p>
          <a:p>
            <a:pPr lvl="1"/>
            <a:r>
              <a:rPr lang="en-AU" dirty="0"/>
              <a:t>Note:</a:t>
            </a:r>
          </a:p>
          <a:p>
            <a:pPr lvl="2"/>
            <a:r>
              <a:rPr lang="en-AU" dirty="0"/>
              <a:t>The name the website/app/product/system, and</a:t>
            </a:r>
          </a:p>
          <a:p>
            <a:pPr lvl="2"/>
            <a:r>
              <a:rPr lang="en-AU" dirty="0"/>
              <a:t>Specify/list the missing functionality</a:t>
            </a:r>
          </a:p>
          <a:p>
            <a:pPr lvl="1"/>
            <a:r>
              <a:rPr lang="en-AU" dirty="0"/>
              <a:t>We will share/discuss your findings with the class.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7829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58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</a:t>
            </a:r>
            <a:br>
              <a:rPr lang="en-US" dirty="0"/>
            </a:br>
            <a:r>
              <a:rPr lang="en-US" dirty="0"/>
              <a:t>USER CENTRED DESIGN</a:t>
            </a:r>
          </a:p>
        </p:txBody>
      </p:sp>
    </p:spTree>
    <p:extLst>
      <p:ext uri="{BB962C8B-B14F-4D97-AF65-F5344CB8AC3E}">
        <p14:creationId xmlns:p14="http://schemas.microsoft.com/office/powerpoint/2010/main" val="2231864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8466"/>
            <a:ext cx="12192000" cy="1143000"/>
          </a:xfrm>
          <a:solidFill>
            <a:srgbClr val="2058AA"/>
          </a:solidFill>
        </p:spPr>
        <p:txBody>
          <a:bodyPr/>
          <a:lstStyle/>
          <a:p>
            <a:r>
              <a:rPr lang="en-AU" b="1" dirty="0">
                <a:solidFill>
                  <a:schemeClr val="bg1"/>
                </a:solidFill>
              </a:rPr>
              <a:t>Introduction to User Centred Design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23392" y="1295406"/>
            <a:ext cx="10945216" cy="4830763"/>
          </a:xfrm>
        </p:spPr>
        <p:txBody>
          <a:bodyPr>
            <a:normAutofit lnSpcReduction="10000"/>
          </a:bodyPr>
          <a:lstStyle/>
          <a:p>
            <a:r>
              <a:rPr lang="en-AU" dirty="0"/>
              <a:t>From the earlier examples and discussion:</a:t>
            </a:r>
          </a:p>
          <a:p>
            <a:pPr lvl="1"/>
            <a:r>
              <a:rPr lang="en-AU" b="1" dirty="0"/>
              <a:t>Interfaces</a:t>
            </a:r>
            <a:r>
              <a:rPr lang="en-AU" dirty="0"/>
              <a:t> require consideration of both the front-end (user needs) and back-end (providing functionality).</a:t>
            </a:r>
          </a:p>
          <a:p>
            <a:pPr lvl="1"/>
            <a:r>
              <a:rPr lang="en-AU" b="1" dirty="0"/>
              <a:t>Interaction</a:t>
            </a:r>
            <a:r>
              <a:rPr lang="en-AU" dirty="0"/>
              <a:t> initiated by users is facilitated by the interface but requires a robust back-end capable of translating these requests.</a:t>
            </a:r>
          </a:p>
          <a:p>
            <a:pPr lvl="1"/>
            <a:r>
              <a:rPr lang="en-AU" b="1" dirty="0"/>
              <a:t>Design</a:t>
            </a:r>
            <a:r>
              <a:rPr lang="en-AU" dirty="0"/>
              <a:t> covers both the interface and interaction and directly affects satisfying user needs and goals.</a:t>
            </a:r>
          </a:p>
          <a:p>
            <a:pPr lvl="1"/>
            <a:r>
              <a:rPr lang="en-AU" dirty="0"/>
              <a:t>User Centred Design (</a:t>
            </a:r>
            <a:r>
              <a:rPr lang="en-AU" dirty="0" err="1"/>
              <a:t>UCD</a:t>
            </a:r>
            <a:r>
              <a:rPr lang="en-AU" dirty="0"/>
              <a:t>) encompasses having an understanding of user needs and requirements, and focusing the design and development of new systems on helping ensure a positive relationship with computers/technology (products and services).</a:t>
            </a:r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1105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8466"/>
            <a:ext cx="12192000" cy="1143000"/>
          </a:xfrm>
          <a:solidFill>
            <a:srgbClr val="2058AA"/>
          </a:solidFill>
        </p:spPr>
        <p:txBody>
          <a:bodyPr/>
          <a:lstStyle/>
          <a:p>
            <a:r>
              <a:rPr lang="en-AU" b="1" dirty="0">
                <a:solidFill>
                  <a:schemeClr val="bg1"/>
                </a:solidFill>
              </a:rPr>
              <a:t> Activity - Introduction to User Centred Design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23392" y="1295406"/>
            <a:ext cx="10945216" cy="4830763"/>
          </a:xfrm>
        </p:spPr>
        <p:txBody>
          <a:bodyPr>
            <a:normAutofit/>
          </a:bodyPr>
          <a:lstStyle/>
          <a:p>
            <a:r>
              <a:rPr lang="en-AU" dirty="0"/>
              <a:t>Consider how you search for information online</a:t>
            </a:r>
          </a:p>
          <a:p>
            <a:pPr lvl="1"/>
            <a:r>
              <a:rPr lang="en-AU" dirty="0"/>
              <a:t>Think about, and record the individual (and specific) actions you take</a:t>
            </a:r>
          </a:p>
          <a:p>
            <a:pPr lvl="1"/>
            <a:r>
              <a:rPr lang="en-AU" dirty="0"/>
              <a:t>How do you know when you have found the answer?</a:t>
            </a:r>
          </a:p>
          <a:p>
            <a:pPr lvl="1"/>
            <a:r>
              <a:rPr lang="en-AU" dirty="0"/>
              <a:t>How long does this take?</a:t>
            </a:r>
          </a:p>
          <a:p>
            <a:r>
              <a:rPr lang="en-AU" dirty="0"/>
              <a:t>Write a brief (3-4 sentence) answer</a:t>
            </a:r>
          </a:p>
          <a:p>
            <a:r>
              <a:rPr lang="en-AU" dirty="0"/>
              <a:t>The concept of ‘task analysis’ will be covered in a future class</a:t>
            </a:r>
          </a:p>
        </p:txBody>
      </p:sp>
    </p:spTree>
    <p:extLst>
      <p:ext uri="{BB962C8B-B14F-4D97-AF65-F5344CB8AC3E}">
        <p14:creationId xmlns:p14="http://schemas.microsoft.com/office/powerpoint/2010/main" val="2369947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CFFD1"/>
          </a:solidFill>
        </p:spPr>
        <p:txBody>
          <a:bodyPr/>
          <a:lstStyle/>
          <a:p>
            <a:r>
              <a:rPr lang="en-US" b="1" dirty="0">
                <a:solidFill>
                  <a:srgbClr val="262626"/>
                </a:solidFill>
              </a:rPr>
              <a:t>What is an Interface?</a:t>
            </a:r>
            <a:endParaRPr lang="en-AU" b="1" dirty="0">
              <a:solidFill>
                <a:srgbClr val="262626"/>
              </a:solidFill>
            </a:endParaRPr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that shapes the interaction between the user/audience and the situation</a:t>
            </a:r>
          </a:p>
          <a:p>
            <a:r>
              <a:rPr lang="en-US" dirty="0"/>
              <a:t>A translator between the user/audience and the situation</a:t>
            </a:r>
          </a:p>
          <a:p>
            <a:r>
              <a:rPr lang="en-US" dirty="0"/>
              <a:t>So:</a:t>
            </a:r>
          </a:p>
          <a:p>
            <a:pPr lvl="1"/>
            <a:r>
              <a:rPr lang="en-US" dirty="0"/>
              <a:t>The relationship governed by the interface is a </a:t>
            </a:r>
            <a:r>
              <a:rPr lang="en-US" b="1" dirty="0"/>
              <a:t>meaningful</a:t>
            </a:r>
            <a:r>
              <a:rPr lang="en-US" dirty="0"/>
              <a:t> one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characterised</a:t>
            </a:r>
            <a:r>
              <a:rPr lang="en-US" dirty="0"/>
              <a:t> by meaning and expression as opposed to technological bells and whistles!)</a:t>
            </a:r>
          </a:p>
          <a:p>
            <a:pPr lvl="2"/>
            <a:endParaRPr lang="en-AU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CFFD1"/>
          </a:solidFill>
        </p:spPr>
        <p:txBody>
          <a:bodyPr/>
          <a:lstStyle/>
          <a:p>
            <a:r>
              <a:rPr lang="en-US" b="1" dirty="0">
                <a:solidFill>
                  <a:srgbClr val="262626"/>
                </a:solidFill>
              </a:rPr>
              <a:t>Application Interfaces</a:t>
            </a:r>
            <a:endParaRPr lang="en-AU" b="1" dirty="0">
              <a:solidFill>
                <a:srgbClr val="262626"/>
              </a:solidFill>
            </a:endParaRPr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application is “self-contained” in that it builds its own interface. </a:t>
            </a:r>
          </a:p>
          <a:p>
            <a:r>
              <a:rPr lang="en-US" dirty="0"/>
              <a:t>The application interface operates independently of any other application running on the computing device.</a:t>
            </a:r>
          </a:p>
          <a:p>
            <a:r>
              <a:rPr lang="en-US" dirty="0"/>
              <a:t>Everything the user needs to do is contained within the application interface.</a:t>
            </a:r>
          </a:p>
          <a:p>
            <a:r>
              <a:rPr lang="en-US" b="1" dirty="0"/>
              <a:t>Activity:</a:t>
            </a:r>
            <a:r>
              <a:rPr lang="en-US" dirty="0"/>
              <a:t> name 2 application interfaces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2087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CFFD1"/>
          </a:solidFill>
        </p:spPr>
        <p:txBody>
          <a:bodyPr/>
          <a:lstStyle/>
          <a:p>
            <a:r>
              <a:rPr lang="en-US" b="1" dirty="0">
                <a:solidFill>
                  <a:srgbClr val="262626"/>
                </a:solidFill>
              </a:rPr>
              <a:t>Hosted Interfaces</a:t>
            </a:r>
            <a:endParaRPr lang="en-AU" b="1" dirty="0">
              <a:solidFill>
                <a:srgbClr val="262626"/>
              </a:solidFill>
            </a:endParaRPr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Hosted interfaces are user interfaces designed to run within the interface of special applications such as web browsers.</a:t>
            </a:r>
          </a:p>
          <a:p>
            <a:r>
              <a:rPr lang="en-US" dirty="0"/>
              <a:t>These systems therefore have two interfaces:</a:t>
            </a:r>
          </a:p>
          <a:p>
            <a:pPr lvl="1"/>
            <a:r>
              <a:rPr lang="en-US" dirty="0"/>
              <a:t>the application interface, which is used to control the client; </a:t>
            </a:r>
          </a:p>
          <a:p>
            <a:pPr lvl="1"/>
            <a:r>
              <a:rPr lang="en-US" dirty="0"/>
              <a:t>and the hosted (or client) interface, which provides the user with the interface needed to perform the required tasks.</a:t>
            </a:r>
          </a:p>
          <a:p>
            <a:r>
              <a:rPr lang="en-US" b="1" dirty="0"/>
              <a:t>Activity:</a:t>
            </a:r>
            <a:r>
              <a:rPr lang="en-US" dirty="0"/>
              <a:t> name 2 hosted interfaces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0204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12192000" cy="1143000"/>
          </a:xfrm>
          <a:solidFill>
            <a:srgbClr val="2058AA"/>
          </a:solidFill>
        </p:spPr>
        <p:txBody>
          <a:bodyPr/>
          <a:lstStyle/>
          <a:p>
            <a:r>
              <a:rPr lang="en-AU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Covered in this topic:</a:t>
            </a:r>
          </a:p>
          <a:p>
            <a:pPr lvl="1"/>
            <a:r>
              <a:rPr lang="en-AU" dirty="0"/>
              <a:t>Let’s start with a few examples</a:t>
            </a:r>
          </a:p>
          <a:p>
            <a:pPr lvl="1"/>
            <a:r>
              <a:rPr lang="en-AU" dirty="0"/>
              <a:t>What impacts the most on users (humans):</a:t>
            </a:r>
            <a:br>
              <a:rPr lang="en-AU" dirty="0"/>
            </a:br>
            <a:r>
              <a:rPr lang="en-AU" dirty="0"/>
              <a:t>interfaces, interaction and design decisions</a:t>
            </a:r>
          </a:p>
          <a:p>
            <a:pPr lvl="1"/>
            <a:r>
              <a:rPr lang="en-AU" dirty="0"/>
              <a:t>Types of users</a:t>
            </a:r>
          </a:p>
          <a:p>
            <a:pPr lvl="1"/>
            <a:r>
              <a:rPr lang="en-AU" dirty="0"/>
              <a:t>User Personas</a:t>
            </a:r>
          </a:p>
          <a:p>
            <a:pPr lvl="1"/>
            <a:r>
              <a:rPr lang="en-AU" dirty="0"/>
              <a:t>Describing a problem from the perspective of users.</a:t>
            </a:r>
          </a:p>
          <a:p>
            <a:pPr lvl="1"/>
            <a:endParaRPr lang="en-AU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Interaction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Interaction refers to both the physical and cognitive actions performed by users when they use an interface.</a:t>
            </a:r>
          </a:p>
          <a:p>
            <a:r>
              <a:rPr lang="en-US" dirty="0"/>
              <a:t>Physical interaction includes:</a:t>
            </a:r>
          </a:p>
          <a:p>
            <a:pPr lvl="1"/>
            <a:r>
              <a:rPr lang="en-US" dirty="0"/>
              <a:t>Pointing and clicking</a:t>
            </a:r>
          </a:p>
          <a:p>
            <a:pPr lvl="1"/>
            <a:r>
              <a:rPr lang="en-US" dirty="0"/>
              <a:t>Typing</a:t>
            </a:r>
          </a:p>
          <a:p>
            <a:pPr lvl="1"/>
            <a:r>
              <a:rPr lang="en-US" dirty="0"/>
              <a:t>Drag and dropping</a:t>
            </a:r>
          </a:p>
          <a:p>
            <a:pPr lvl="1"/>
            <a:r>
              <a:rPr lang="en-US" dirty="0"/>
              <a:t>Scrolling</a:t>
            </a:r>
          </a:p>
          <a:p>
            <a:pPr lvl="1"/>
            <a:r>
              <a:rPr lang="en-US" dirty="0"/>
              <a:t>Listening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0" y="3429006"/>
            <a:ext cx="3886200" cy="2697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lvl="1" indent="-28575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800" dirty="0">
                <a:latin typeface="+mn-lt"/>
                <a:ea typeface="+mn-ea"/>
              </a:rPr>
              <a:t>Watching</a:t>
            </a:r>
          </a:p>
          <a:p>
            <a:pPr marL="742950" lvl="1" indent="-28575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800" dirty="0">
                <a:latin typeface="+mn-lt"/>
                <a:ea typeface="+mn-ea"/>
              </a:rPr>
              <a:t>Tapping</a:t>
            </a:r>
          </a:p>
          <a:p>
            <a:pPr marL="742950" lvl="1" indent="-28575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800" dirty="0">
                <a:latin typeface="+mn-lt"/>
                <a:ea typeface="+mn-ea"/>
              </a:rPr>
              <a:t>Gestures</a:t>
            </a:r>
          </a:p>
          <a:p>
            <a:pPr marL="742950" lvl="1" indent="-28575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800" dirty="0">
                <a:latin typeface="+mn-lt"/>
                <a:ea typeface="+mn-ea"/>
              </a:rPr>
              <a:t>Speaking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Activity - Interaction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1 example of a website/app/software program for each type of physical interaction: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Pointing and clicking</a:t>
            </a:r>
          </a:p>
          <a:p>
            <a:pPr lvl="1"/>
            <a:r>
              <a:rPr lang="en-US" dirty="0"/>
              <a:t>Typing</a:t>
            </a:r>
          </a:p>
          <a:p>
            <a:pPr lvl="1"/>
            <a:r>
              <a:rPr lang="en-US" dirty="0"/>
              <a:t>Drag and dropping</a:t>
            </a:r>
          </a:p>
          <a:p>
            <a:pPr lvl="1"/>
            <a:r>
              <a:rPr lang="en-US" dirty="0"/>
              <a:t>Scrolling</a:t>
            </a:r>
          </a:p>
          <a:p>
            <a:pPr lvl="1"/>
            <a:r>
              <a:rPr lang="en-US" dirty="0"/>
              <a:t>Listening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117263" y="2852936"/>
            <a:ext cx="3886200" cy="2697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lvl="1" indent="-28575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800" dirty="0">
                <a:latin typeface="+mn-lt"/>
                <a:ea typeface="+mn-ea"/>
              </a:rPr>
              <a:t>Watching</a:t>
            </a:r>
          </a:p>
          <a:p>
            <a:pPr marL="742950" lvl="1" indent="-28575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800" dirty="0">
                <a:latin typeface="+mn-lt"/>
                <a:ea typeface="+mn-ea"/>
              </a:rPr>
              <a:t>Tapping</a:t>
            </a:r>
          </a:p>
          <a:p>
            <a:pPr marL="742950" lvl="1" indent="-28575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800" dirty="0">
                <a:latin typeface="+mn-lt"/>
                <a:ea typeface="+mn-ea"/>
              </a:rPr>
              <a:t>Gestures</a:t>
            </a:r>
          </a:p>
          <a:p>
            <a:pPr marL="742950" lvl="1" indent="-285750" eaLnBrk="1" fontAlgn="auto" hangingPunct="1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sz="2800" dirty="0">
                <a:latin typeface="+mn-lt"/>
                <a:ea typeface="+mn-ea"/>
              </a:rPr>
              <a:t>Speaking</a:t>
            </a:r>
          </a:p>
        </p:txBody>
      </p:sp>
    </p:spTree>
    <p:extLst>
      <p:ext uri="{BB962C8B-B14F-4D97-AF65-F5344CB8AC3E}">
        <p14:creationId xmlns:p14="http://schemas.microsoft.com/office/powerpoint/2010/main" val="3938309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Interaction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Cognitive interaction includes:</a:t>
            </a:r>
          </a:p>
          <a:p>
            <a:pPr lvl="1"/>
            <a:r>
              <a:rPr lang="en-US" dirty="0"/>
              <a:t>Making decisions about what parts of the screen with which to interact</a:t>
            </a:r>
          </a:p>
          <a:p>
            <a:pPr lvl="1"/>
            <a:r>
              <a:rPr lang="en-US" dirty="0"/>
              <a:t>Making decisions about how to interact with the interface</a:t>
            </a:r>
          </a:p>
          <a:p>
            <a:pPr lvl="1"/>
            <a:r>
              <a:rPr lang="en-US" dirty="0"/>
              <a:t>Interpreting messages and prompts delivered through the interface</a:t>
            </a:r>
          </a:p>
          <a:p>
            <a:pPr lvl="1"/>
            <a:r>
              <a:rPr lang="en-US" dirty="0"/>
              <a:t>Processing the information provided via the interface.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What is Design?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Design is the difference between doing it, and doing it right. </a:t>
            </a:r>
            <a:r>
              <a:rPr lang="en-AU" sz="1800" dirty="0"/>
              <a:t>(Mark Fisher, UK MP)</a:t>
            </a:r>
          </a:p>
          <a:p>
            <a:r>
              <a:rPr lang="en-AU" dirty="0"/>
              <a:t>In design you have to think about what other people will like. </a:t>
            </a:r>
            <a:r>
              <a:rPr lang="en-AU" sz="1800" dirty="0"/>
              <a:t>(</a:t>
            </a:r>
            <a:r>
              <a:rPr lang="en-AU" sz="1800" dirty="0" err="1"/>
              <a:t>Ghisli</a:t>
            </a:r>
            <a:r>
              <a:rPr lang="en-AU" sz="1800" dirty="0"/>
              <a:t>, age 10)</a:t>
            </a:r>
          </a:p>
          <a:p>
            <a:r>
              <a:rPr lang="en-AU" dirty="0"/>
              <a:t>Design is a plan for arranging elements in such a way as to best accomplish a particular purpose. </a:t>
            </a:r>
            <a:r>
              <a:rPr lang="en-AU" sz="1800" dirty="0"/>
              <a:t>(Charles Eames)</a:t>
            </a:r>
          </a:p>
          <a:p>
            <a:endParaRPr lang="en-AU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Core Skills of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From Charles Eames </a:t>
            </a:r>
            <a:br>
              <a:rPr lang="en-AU" dirty="0"/>
            </a:br>
            <a:r>
              <a:rPr lang="en-AU" dirty="0"/>
              <a:t>(in Bill </a:t>
            </a:r>
            <a:r>
              <a:rPr lang="en-AU" dirty="0" err="1"/>
              <a:t>Moggridge’s</a:t>
            </a:r>
            <a:r>
              <a:rPr lang="en-AU" dirty="0"/>
              <a:t> </a:t>
            </a:r>
            <a:r>
              <a:rPr lang="en-AU" i="1" dirty="0"/>
              <a:t>Designing Interactions</a:t>
            </a:r>
            <a:r>
              <a:rPr lang="en-AU" dirty="0"/>
              <a:t>):</a:t>
            </a:r>
          </a:p>
          <a:p>
            <a:pPr lvl="1"/>
            <a:r>
              <a:rPr lang="en-AU" dirty="0"/>
              <a:t>To synthesise a solution from all of the relevant constraints, understanding everything that will make a difference to the result.</a:t>
            </a:r>
          </a:p>
          <a:p>
            <a:pPr lvl="1"/>
            <a:r>
              <a:rPr lang="en-AU" dirty="0"/>
              <a:t>To frame, or reframe, the problem or objective.</a:t>
            </a:r>
          </a:p>
          <a:p>
            <a:pPr lvl="1"/>
            <a:r>
              <a:rPr lang="en-AU" dirty="0"/>
              <a:t>To create and envision alternatives</a:t>
            </a:r>
          </a:p>
          <a:p>
            <a:pPr lvl="1"/>
            <a:r>
              <a:rPr lang="en-AU" dirty="0"/>
              <a:t>To select from those alternatives, knowing intuitively how to choose the best approach</a:t>
            </a:r>
          </a:p>
          <a:p>
            <a:pPr lvl="1"/>
            <a:r>
              <a:rPr lang="en-AU" dirty="0"/>
              <a:t>To visualise and prototype the intended solution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Activity - Importance of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Together with the students around you (groups of 2-4), find out about </a:t>
            </a:r>
            <a:r>
              <a:rPr lang="en-AU" b="1" dirty="0"/>
              <a:t>Donald Norman</a:t>
            </a:r>
            <a:endParaRPr lang="en-AU" dirty="0"/>
          </a:p>
          <a:p>
            <a:pPr lvl="1"/>
            <a:r>
              <a:rPr lang="en-AU" dirty="0"/>
              <a:t>Tell me about his background</a:t>
            </a:r>
          </a:p>
          <a:p>
            <a:pPr lvl="1"/>
            <a:r>
              <a:rPr lang="en-AU" dirty="0"/>
              <a:t>Tell me about his achievements</a:t>
            </a:r>
          </a:p>
          <a:p>
            <a:pPr lvl="1"/>
            <a:r>
              <a:rPr lang="en-AU" dirty="0"/>
              <a:t>Find some examples of his work or research projects</a:t>
            </a:r>
          </a:p>
          <a:p>
            <a:pPr lvl="1"/>
            <a:r>
              <a:rPr lang="en-AU" dirty="0"/>
              <a:t>Tell me why he is an important person in the field of ‘User Centred Design’</a:t>
            </a:r>
          </a:p>
          <a:p>
            <a:r>
              <a:rPr lang="en-AU" dirty="0"/>
              <a:t>We will share some of the information you find with the rest of the class.</a:t>
            </a:r>
          </a:p>
        </p:txBody>
      </p:sp>
    </p:spTree>
    <p:extLst>
      <p:ext uri="{BB962C8B-B14F-4D97-AF65-F5344CB8AC3E}">
        <p14:creationId xmlns:p14="http://schemas.microsoft.com/office/powerpoint/2010/main" val="12813107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2F2F2"/>
                </a:solidFill>
              </a:rPr>
              <a:t>5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Usability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Usability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Usability is concerned with making systems easy to learn and easy to use. This can lead to improved performance in the workforce.</a:t>
            </a:r>
          </a:p>
          <a:p>
            <a:r>
              <a:rPr lang="en-US" dirty="0"/>
              <a:t>Poorly designed interfaces can:</a:t>
            </a:r>
          </a:p>
          <a:p>
            <a:pPr lvl="1"/>
            <a:r>
              <a:rPr lang="en-US" dirty="0"/>
              <a:t>require extra user effort</a:t>
            </a:r>
          </a:p>
          <a:p>
            <a:pPr lvl="1"/>
            <a:r>
              <a:rPr lang="en-US" dirty="0"/>
              <a:t>cause misuse or non-use</a:t>
            </a:r>
          </a:p>
          <a:p>
            <a:pPr lvl="1"/>
            <a:r>
              <a:rPr lang="en-US" dirty="0"/>
              <a:t>lead to errors and perhaps failures</a:t>
            </a:r>
          </a:p>
          <a:p>
            <a:r>
              <a:rPr lang="en-AU" dirty="0"/>
              <a:t>Sometimes referred to as ‘user-friendliness’.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The Two Keys to Usability</a:t>
            </a:r>
            <a:endParaRPr lang="en-AU" b="1" dirty="0">
              <a:solidFill>
                <a:srgbClr val="F2F2F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Factors that have the most influence on usability are </a:t>
            </a:r>
            <a:r>
              <a:rPr lang="en-US" b="1" i="1" dirty="0"/>
              <a:t>visibility</a:t>
            </a:r>
            <a:r>
              <a:rPr lang="en-US" dirty="0"/>
              <a:t> and </a:t>
            </a:r>
            <a:r>
              <a:rPr lang="en-US" b="1" i="1" dirty="0"/>
              <a:t>affordance</a:t>
            </a:r>
            <a:r>
              <a:rPr lang="en-US" dirty="0"/>
              <a:t>.</a:t>
            </a:r>
          </a:p>
          <a:p>
            <a:r>
              <a:rPr lang="en-US" dirty="0"/>
              <a:t>Visibility and affordance help the user interpret and predict the effect of particular actions.</a:t>
            </a:r>
          </a:p>
          <a:p>
            <a:r>
              <a:rPr lang="en-US" dirty="0"/>
              <a:t>Can be learnt, but in truly intuitive systems, the visibility and affordance are innate.</a:t>
            </a:r>
          </a:p>
          <a:p>
            <a:endParaRPr lang="en-A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examples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Visibility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controls used in an interface need to be visible (identifiable), with good mapping (relationships) with their effects.</a:t>
            </a:r>
          </a:p>
          <a:p>
            <a:r>
              <a:rPr lang="en-AU" dirty="0"/>
              <a:t>A usable interface needs to make the interaction elements (controls) visible to the user.</a:t>
            </a:r>
          </a:p>
          <a:p>
            <a:r>
              <a:rPr lang="en-AU" dirty="0"/>
              <a:t>Not only must the user be able to see the controls but they must be able to determine what control does what.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Activity - Assess the visibility</a:t>
            </a:r>
          </a:p>
        </p:txBody>
      </p:sp>
      <p:pic>
        <p:nvPicPr>
          <p:cNvPr id="4" name="Picture 3" descr="ove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05144" y="1428736"/>
            <a:ext cx="6181725" cy="46370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Now change the time</a:t>
            </a:r>
          </a:p>
        </p:txBody>
      </p:sp>
      <p:pic>
        <p:nvPicPr>
          <p:cNvPr id="4" name="Picture 3" descr="ove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05144" y="1428736"/>
            <a:ext cx="6181725" cy="46370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Affordance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appearance of controls must afford (suggest) their functionality, i.e. the way they work.</a:t>
            </a:r>
          </a:p>
          <a:p>
            <a:r>
              <a:rPr lang="en-US" dirty="0"/>
              <a:t>One can either mimic real-world objects or emulate their critical aspects.</a:t>
            </a:r>
          </a:p>
          <a:p>
            <a:r>
              <a:rPr lang="en-US" dirty="0"/>
              <a:t>Affordances are not intrinsic, but depend on the background and culture of the user.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What is the Affordance?</a:t>
            </a:r>
          </a:p>
        </p:txBody>
      </p:sp>
      <p:pic>
        <p:nvPicPr>
          <p:cNvPr id="4" name="Picture 3" descr="Door Shut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0" y="1357298"/>
            <a:ext cx="6096000" cy="4572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But look…</a:t>
            </a:r>
          </a:p>
        </p:txBody>
      </p:sp>
      <p:pic>
        <p:nvPicPr>
          <p:cNvPr id="4" name="Picture 3" descr="Door Ope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0" y="1357298"/>
            <a:ext cx="6096000" cy="4572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Activity - What is the Affordance?</a:t>
            </a:r>
          </a:p>
        </p:txBody>
      </p:sp>
      <p:pic>
        <p:nvPicPr>
          <p:cNvPr id="4" name="Picture 3" descr="Door Blank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0" y="1357301"/>
            <a:ext cx="6096000" cy="45735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So labels are used…</a:t>
            </a:r>
          </a:p>
        </p:txBody>
      </p:sp>
      <p:pic>
        <p:nvPicPr>
          <p:cNvPr id="4" name="Picture 3" descr="Door Push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0" y="1357298"/>
            <a:ext cx="6096000" cy="4572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…and the other side</a:t>
            </a:r>
            <a:endParaRPr lang="en-AU" b="1" dirty="0">
              <a:solidFill>
                <a:srgbClr val="F2F2F2"/>
              </a:solidFill>
            </a:endParaRPr>
          </a:p>
        </p:txBody>
      </p:sp>
      <p:pic>
        <p:nvPicPr>
          <p:cNvPr id="4" name="Picture 3" descr="Door Pull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0" y="1357298"/>
            <a:ext cx="6096000" cy="4572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>
                <a:solidFill>
                  <a:srgbClr val="F2F2F2"/>
                </a:solidFill>
              </a:rPr>
              <a:t>6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Understanding Users</a:t>
            </a:r>
          </a:p>
        </p:txBody>
      </p:sp>
    </p:spTree>
    <p:extLst>
      <p:ext uri="{BB962C8B-B14F-4D97-AF65-F5344CB8AC3E}">
        <p14:creationId xmlns:p14="http://schemas.microsoft.com/office/powerpoint/2010/main" val="1338006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AU" b="1" dirty="0">
                <a:solidFill>
                  <a:schemeClr val="bg2"/>
                </a:solidFill>
              </a:rPr>
              <a:t>Activity - A Few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  <a:p>
            <a:pPr>
              <a:buNone/>
            </a:pPr>
            <a:endParaRPr lang="en-AU" dirty="0"/>
          </a:p>
          <a:p>
            <a:r>
              <a:rPr lang="en-AU" dirty="0"/>
              <a:t>To start:</a:t>
            </a:r>
          </a:p>
          <a:p>
            <a:pPr lvl="1"/>
            <a:r>
              <a:rPr lang="en-AU" dirty="0"/>
              <a:t>Understanding what the course is about through a few examples.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Understanding Users</a:t>
            </a:r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Designers need to understand people.</a:t>
            </a:r>
          </a:p>
          <a:p>
            <a:pPr>
              <a:lnSpc>
                <a:spcPct val="90000"/>
              </a:lnSpc>
            </a:pPr>
            <a:r>
              <a:rPr lang="en-US" dirty="0"/>
              <a:t>In this context, “people” represent: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clients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users</a:t>
            </a:r>
          </a:p>
          <a:p>
            <a:pPr>
              <a:lnSpc>
                <a:spcPct val="90000"/>
              </a:lnSpc>
            </a:pPr>
            <a:r>
              <a:rPr lang="en-US" dirty="0"/>
              <a:t>“Understand” represents: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knowing how they work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knowing how they think</a:t>
            </a:r>
          </a:p>
        </p:txBody>
      </p:sp>
    </p:spTree>
    <p:extLst>
      <p:ext uri="{BB962C8B-B14F-4D97-AF65-F5344CB8AC3E}">
        <p14:creationId xmlns:p14="http://schemas.microsoft.com/office/powerpoint/2010/main" val="11701707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Understanding Users</a:t>
            </a:r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How do designers “understand” how people work and think?</a:t>
            </a:r>
          </a:p>
          <a:p>
            <a:pPr>
              <a:lnSpc>
                <a:spcPct val="90000"/>
              </a:lnSpc>
            </a:pPr>
            <a:r>
              <a:rPr lang="en-US" dirty="0"/>
              <a:t>This usually represents the major components of task and requirements analysis.</a:t>
            </a:r>
          </a:p>
          <a:p>
            <a:pPr>
              <a:lnSpc>
                <a:spcPct val="90000"/>
              </a:lnSpc>
            </a:pPr>
            <a:r>
              <a:rPr lang="en-US" dirty="0"/>
              <a:t>Techniques include: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interviews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surveys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observations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“experience”, and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principles or theory.</a:t>
            </a:r>
          </a:p>
        </p:txBody>
      </p:sp>
    </p:spTree>
    <p:extLst>
      <p:ext uri="{BB962C8B-B14F-4D97-AF65-F5344CB8AC3E}">
        <p14:creationId xmlns:p14="http://schemas.microsoft.com/office/powerpoint/2010/main" val="14155078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Understanding Users</a:t>
            </a:r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Designers must </a:t>
            </a:r>
            <a:r>
              <a:rPr lang="en-US" dirty="0" err="1"/>
              <a:t>recognise</a:t>
            </a:r>
            <a:r>
              <a:rPr lang="en-US" dirty="0"/>
              <a:t> the diversity of people who make use of interfaces: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will be able to respond immediately, others will require time to think.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will focus only on what needs to be done, others on what should be done.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will use their feelings to express a point of view, others will use logic.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will act decisively (yes/no) and not change their view, while others will perceive when plans need to be changed.</a:t>
            </a:r>
          </a:p>
        </p:txBody>
      </p:sp>
    </p:spTree>
    <p:extLst>
      <p:ext uri="{BB962C8B-B14F-4D97-AF65-F5344CB8AC3E}">
        <p14:creationId xmlns:p14="http://schemas.microsoft.com/office/powerpoint/2010/main" val="4630259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Understanding Users</a:t>
            </a:r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Designers must recognise the diversity of people who make use of interfaces: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Cultural relativism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b="1" i="1" dirty="0"/>
              <a:t>Quick activity:</a:t>
            </a:r>
          </a:p>
          <a:p>
            <a:pPr lvl="1">
              <a:lnSpc>
                <a:spcPct val="90000"/>
              </a:lnSpc>
            </a:pPr>
            <a:r>
              <a:rPr lang="en-US" i="1" dirty="0"/>
              <a:t>Think of the other students in your class/look around at those with you…</a:t>
            </a:r>
          </a:p>
          <a:p>
            <a:pPr lvl="1">
              <a:lnSpc>
                <a:spcPct val="90000"/>
              </a:lnSpc>
            </a:pPr>
            <a:r>
              <a:rPr lang="en-US" i="1" dirty="0"/>
              <a:t>Do you think that they represent the complete spectrum of users of technology? Why? Why not?</a:t>
            </a:r>
          </a:p>
        </p:txBody>
      </p:sp>
    </p:spTree>
    <p:extLst>
      <p:ext uri="{BB962C8B-B14F-4D97-AF65-F5344CB8AC3E}">
        <p14:creationId xmlns:p14="http://schemas.microsoft.com/office/powerpoint/2010/main" val="2269690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Understanding Users</a:t>
            </a:r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There are many other ways to understand users.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like just know what to do, others want to see the goal first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like “</a:t>
            </a:r>
            <a:r>
              <a:rPr lang="en-US" dirty="0" err="1"/>
              <a:t>colour</a:t>
            </a:r>
            <a:r>
              <a:rPr lang="en-US" dirty="0"/>
              <a:t>, glitz and glam”, while others don’t care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want to know </a:t>
            </a:r>
            <a:r>
              <a:rPr lang="en-US" b="1" dirty="0"/>
              <a:t>how</a:t>
            </a:r>
            <a:r>
              <a:rPr lang="en-US" dirty="0"/>
              <a:t> it works, others just want to know </a:t>
            </a:r>
            <a:r>
              <a:rPr lang="en-US" b="1" dirty="0"/>
              <a:t>that</a:t>
            </a:r>
            <a:r>
              <a:rPr lang="en-US" dirty="0"/>
              <a:t> it works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people read, some hear, some see, and some must do</a:t>
            </a:r>
          </a:p>
        </p:txBody>
      </p:sp>
    </p:spTree>
    <p:extLst>
      <p:ext uri="{BB962C8B-B14F-4D97-AF65-F5344CB8AC3E}">
        <p14:creationId xmlns:p14="http://schemas.microsoft.com/office/powerpoint/2010/main" val="26449513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>
                <a:solidFill>
                  <a:srgbClr val="F2F2F2"/>
                </a:solidFill>
              </a:rPr>
              <a:t>7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Types of users</a:t>
            </a:r>
          </a:p>
        </p:txBody>
      </p:sp>
    </p:spTree>
    <p:extLst>
      <p:ext uri="{BB962C8B-B14F-4D97-AF65-F5344CB8AC3E}">
        <p14:creationId xmlns:p14="http://schemas.microsoft.com/office/powerpoint/2010/main" val="18929866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Types of Users</a:t>
            </a:r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In any setting/environment designers are tasked with implementing changes to current (or new) systems. They may meet a diverse range of users that have specific knowledge (but not with the system itself)</a:t>
            </a:r>
          </a:p>
          <a:p>
            <a:r>
              <a:rPr lang="en-AU" dirty="0"/>
              <a:t>Part of their job (this isn’t the case for all designers) may be to best determine and investigate user needs and requirements</a:t>
            </a:r>
          </a:p>
          <a:p>
            <a:r>
              <a:rPr lang="en-AU" dirty="0"/>
              <a:t>As a designer, you will quickly realise how users (or workers, but most importantly, humans) vary in their understanding of digital systems.</a:t>
            </a:r>
          </a:p>
        </p:txBody>
      </p:sp>
    </p:spTree>
    <p:extLst>
      <p:ext uri="{BB962C8B-B14F-4D97-AF65-F5344CB8AC3E}">
        <p14:creationId xmlns:p14="http://schemas.microsoft.com/office/powerpoint/2010/main" val="40253537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Activity - Types of Users</a:t>
            </a:r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Consider your use of MS Word. Rate your expertise (poor, OK, good) in:</a:t>
            </a:r>
          </a:p>
          <a:p>
            <a:pPr lvl="1"/>
            <a:r>
              <a:rPr lang="en-AU" dirty="0"/>
              <a:t>changing the font of a portion of text</a:t>
            </a:r>
          </a:p>
          <a:p>
            <a:pPr lvl="1"/>
            <a:r>
              <a:rPr lang="en-AU" dirty="0"/>
              <a:t>inserting an image</a:t>
            </a:r>
          </a:p>
          <a:p>
            <a:pPr lvl="1"/>
            <a:r>
              <a:rPr lang="en-AU" dirty="0"/>
              <a:t>merging two tables together into a single table</a:t>
            </a:r>
          </a:p>
          <a:p>
            <a:pPr lvl="1"/>
            <a:r>
              <a:rPr lang="en-AU" dirty="0"/>
              <a:t>using a formula to sum a column of numbers</a:t>
            </a:r>
          </a:p>
          <a:p>
            <a:pPr lvl="1"/>
            <a:r>
              <a:rPr lang="en-AU" dirty="0"/>
              <a:t>writing mail-merge instructions into your document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9240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Activity - Types of Users</a:t>
            </a:r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How many of our class are:</a:t>
            </a:r>
          </a:p>
          <a:p>
            <a:pPr lvl="1"/>
            <a:r>
              <a:rPr lang="en-AU" dirty="0"/>
              <a:t>poor at everything?</a:t>
            </a:r>
          </a:p>
          <a:p>
            <a:pPr lvl="1"/>
            <a:r>
              <a:rPr lang="en-AU" dirty="0"/>
              <a:t>good at everything?</a:t>
            </a:r>
          </a:p>
          <a:p>
            <a:r>
              <a:rPr lang="en-AU" dirty="0"/>
              <a:t>Do you expect all inexperienced users to be poor at all tasks?</a:t>
            </a:r>
          </a:p>
          <a:p>
            <a:r>
              <a:rPr lang="en-AU" dirty="0"/>
              <a:t>Do you expect all experienced users to be good at all tasks?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9503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Personas</a:t>
            </a:r>
          </a:p>
        </p:txBody>
      </p:sp>
    </p:spTree>
    <p:extLst>
      <p:ext uri="{BB962C8B-B14F-4D97-AF65-F5344CB8AC3E}">
        <p14:creationId xmlns:p14="http://schemas.microsoft.com/office/powerpoint/2010/main" val="16271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AU" b="1" dirty="0">
                <a:solidFill>
                  <a:schemeClr val="bg2"/>
                </a:solidFill>
              </a:rPr>
              <a:t>Activity - A Few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  <a:p>
            <a:pPr>
              <a:buNone/>
            </a:pP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36" b="2161"/>
          <a:stretch/>
        </p:blipFill>
        <p:spPr>
          <a:xfrm>
            <a:off x="1657350" y="1196753"/>
            <a:ext cx="8856000" cy="566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362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Personas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Personas are used to develop a precise description of users and their requirements.</a:t>
            </a:r>
          </a:p>
          <a:p>
            <a:pPr>
              <a:spcAft>
                <a:spcPts val="1200"/>
              </a:spcAft>
            </a:pPr>
            <a:r>
              <a:rPr lang="en-US" dirty="0"/>
              <a:t>Being a victim of a problem does not empower the user to see a solution.</a:t>
            </a:r>
          </a:p>
          <a:p>
            <a:pPr>
              <a:spcAft>
                <a:spcPts val="1200"/>
              </a:spcAft>
            </a:pPr>
            <a:r>
              <a:rPr lang="en-US" dirty="0"/>
              <a:t>Personas create imaginary people and we design for them.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17635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Personas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AU" dirty="0"/>
              <a:t>Personas combine characteristics of real people into one or more “imaginary” people.</a:t>
            </a:r>
          </a:p>
          <a:p>
            <a:pPr>
              <a:spcAft>
                <a:spcPts val="1200"/>
              </a:spcAft>
            </a:pPr>
            <a:r>
              <a:rPr lang="en-AU" dirty="0"/>
              <a:t>Personas are useful in helping to guide decisions about a product, such as features, interactions, and visual design.</a:t>
            </a:r>
          </a:p>
          <a:p>
            <a:r>
              <a:rPr lang="en-AU" dirty="0"/>
              <a:t>Personas always use a photo of the “person”</a:t>
            </a:r>
          </a:p>
          <a:p>
            <a:pPr lvl="1"/>
            <a:r>
              <a:rPr lang="en-AU" dirty="0"/>
              <a:t>We remember things visually</a:t>
            </a:r>
          </a:p>
          <a:p>
            <a:pPr lvl="1"/>
            <a:r>
              <a:rPr lang="en-AU" dirty="0"/>
              <a:t>We build “mental models”</a:t>
            </a:r>
          </a:p>
        </p:txBody>
      </p:sp>
    </p:spTree>
    <p:extLst>
      <p:ext uri="{BB962C8B-B14F-4D97-AF65-F5344CB8AC3E}">
        <p14:creationId xmlns:p14="http://schemas.microsoft.com/office/powerpoint/2010/main" val="114179846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Personas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Describe the person</a:t>
            </a:r>
          </a:p>
          <a:p>
            <a:pPr lvl="1"/>
            <a:r>
              <a:rPr lang="en-AU" dirty="0"/>
              <a:t>You cannot create a description of a typical user, so just describe an imaginary user</a:t>
            </a:r>
          </a:p>
          <a:p>
            <a:pPr lvl="1"/>
            <a:r>
              <a:rPr lang="en-AU" dirty="0"/>
              <a:t>Describe their skill levels realistically</a:t>
            </a:r>
          </a:p>
          <a:p>
            <a:r>
              <a:rPr lang="en-AU" dirty="0"/>
              <a:t>Describe what the person does and what they will want to do with the interface</a:t>
            </a:r>
          </a:p>
          <a:p>
            <a:pPr lvl="1"/>
            <a:r>
              <a:rPr lang="en-AU" dirty="0"/>
              <a:t>Personas, when combined together, build the functionality of the system</a:t>
            </a:r>
          </a:p>
        </p:txBody>
      </p:sp>
    </p:spTree>
    <p:extLst>
      <p:ext uri="{BB962C8B-B14F-4D97-AF65-F5344CB8AC3E}">
        <p14:creationId xmlns:p14="http://schemas.microsoft.com/office/powerpoint/2010/main" val="9366788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Personas</a:t>
            </a:r>
          </a:p>
        </p:txBody>
      </p:sp>
      <p:pic>
        <p:nvPicPr>
          <p:cNvPr id="4100" name="Picture 4" descr="Image result for person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540" y="116632"/>
            <a:ext cx="8280920" cy="6210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7179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Personas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Talking to potential users: interviews or surveys</a:t>
            </a:r>
          </a:p>
          <a:p>
            <a:r>
              <a:rPr lang="en-AU" dirty="0"/>
              <a:t>Prior project work</a:t>
            </a:r>
          </a:p>
          <a:p>
            <a:pPr lvl="1"/>
            <a:r>
              <a:rPr lang="en-AU" dirty="0"/>
              <a:t>Similar projects if none prior; do your research</a:t>
            </a:r>
          </a:p>
          <a:p>
            <a:r>
              <a:rPr lang="en-AU" dirty="0"/>
              <a:t>Define patterns in user base</a:t>
            </a:r>
          </a:p>
          <a:p>
            <a:r>
              <a:rPr lang="en-AU" dirty="0"/>
              <a:t>A persona could be as simple as: Photo, Name, Description, Users, Problems, Goals</a:t>
            </a:r>
          </a:p>
          <a:p>
            <a:pPr lvl="1"/>
            <a:r>
              <a:rPr lang="en-AU" dirty="0"/>
              <a:t>A collection of users, can be defined into a persona or user type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547358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pPr algn="r"/>
            <a:endParaRPr lang="en-US" b="1" dirty="0">
              <a:solidFill>
                <a:srgbClr val="404040"/>
              </a:solidFill>
            </a:endParaRP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>
          <a:xfrm>
            <a:off x="9192344" y="5877272"/>
            <a:ext cx="2999656" cy="33339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900" dirty="0"/>
              <a:t>Drawn from: </a:t>
            </a:r>
            <a:r>
              <a:rPr lang="en-AU" sz="900" dirty="0">
                <a:hlinkClick r:id="rId3"/>
              </a:rPr>
              <a:t>https://www.interaction-design.org/literature/topics/user-personas</a:t>
            </a:r>
            <a:r>
              <a:rPr lang="en-AU" sz="900" dirty="0"/>
              <a:t>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" y="341754"/>
            <a:ext cx="9052474" cy="640486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92344" y="1268760"/>
            <a:ext cx="2999656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/>
                <a:ea typeface="ＭＳ Ｐゴシック" pitchFamily="1" charset="-128"/>
                <a:cs typeface="+mn-cs"/>
              </a:rPr>
              <a:t>Activity</a:t>
            </a:r>
            <a:r>
              <a:rPr kumimoji="0" lang="en-US" sz="4400" b="1" i="0" u="none" strike="noStrike" kern="1200" cap="none" spc="0" normalizeH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/>
                <a:ea typeface="ＭＳ Ｐゴシック" pitchFamily="1" charset="-128"/>
                <a:cs typeface="+mn-cs"/>
              </a:rPr>
              <a:t> – Personas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3200" b="1" baseline="0" dirty="0">
              <a:solidFill>
                <a:srgbClr val="404040"/>
              </a:solidFill>
              <a:latin typeface="Calibri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solidFill>
                  <a:srgbClr val="404040"/>
                </a:solidFill>
                <a:latin typeface="Calibri"/>
              </a:rPr>
              <a:t>What app/type of app is being considered in this persona?</a:t>
            </a:r>
            <a:endParaRPr kumimoji="0" lang="en-AU" sz="32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32904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Personas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There is always a primary persona</a:t>
            </a:r>
          </a:p>
          <a:p>
            <a:pPr lvl="1"/>
            <a:r>
              <a:rPr lang="en-AU" dirty="0"/>
              <a:t>The main user of the system</a:t>
            </a:r>
          </a:p>
          <a:p>
            <a:pPr lvl="1"/>
            <a:r>
              <a:rPr lang="en-AU" dirty="0"/>
              <a:t>There are usually two or three primary personas because one persona can never capture all functionality</a:t>
            </a:r>
          </a:p>
          <a:p>
            <a:r>
              <a:rPr lang="en-AU" dirty="0"/>
              <a:t>There will always be secondary personas</a:t>
            </a:r>
          </a:p>
          <a:p>
            <a:pPr lvl="1"/>
            <a:r>
              <a:rPr lang="en-AU" dirty="0"/>
              <a:t>Secondary personas are occasional users of the interface</a:t>
            </a:r>
          </a:p>
        </p:txBody>
      </p:sp>
    </p:spTree>
    <p:extLst>
      <p:ext uri="{BB962C8B-B14F-4D97-AF65-F5344CB8AC3E}">
        <p14:creationId xmlns:p14="http://schemas.microsoft.com/office/powerpoint/2010/main" val="29231070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Advantages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Said to be cognitively compelling because they put a personal human face on otherwise abstract data about customers.</a:t>
            </a:r>
          </a:p>
          <a:p>
            <a:r>
              <a:rPr lang="en-AU" dirty="0"/>
              <a:t>By thinking about the needs of a fictional persona, designers may be better able to infer what a real person might need.</a:t>
            </a:r>
          </a:p>
          <a:p>
            <a:r>
              <a:rPr lang="en-AU" dirty="0"/>
              <a:t>Easy to communicate to developers and others to absorb customer data in a palatable format.</a:t>
            </a:r>
          </a:p>
        </p:txBody>
      </p:sp>
    </p:spTree>
    <p:extLst>
      <p:ext uri="{BB962C8B-B14F-4D97-AF65-F5344CB8AC3E}">
        <p14:creationId xmlns:p14="http://schemas.microsoft.com/office/powerpoint/2010/main" val="300054945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Benefits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Help team members share a specific, consistent understanding of various audience groups. </a:t>
            </a:r>
          </a:p>
          <a:p>
            <a:r>
              <a:rPr lang="en-AU" dirty="0"/>
              <a:t>Data about the groups of users can be put in a proper context and can be understood and remembered as coherent stories. </a:t>
            </a:r>
          </a:p>
          <a:p>
            <a:r>
              <a:rPr lang="en-AU" dirty="0"/>
              <a:t>Team members’ solutions can be guided by how well they meet the needs of individual user personas.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81216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Benefits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Specific, consistent understanding of various audience groups. </a:t>
            </a:r>
          </a:p>
          <a:p>
            <a:r>
              <a:rPr lang="en-AU" dirty="0"/>
              <a:t>Proper context: coherent stories. </a:t>
            </a:r>
          </a:p>
          <a:p>
            <a:r>
              <a:rPr lang="en-AU" dirty="0"/>
              <a:t>Solution meets individual user personas.</a:t>
            </a:r>
          </a:p>
          <a:p>
            <a:r>
              <a:rPr lang="en-AU" dirty="0"/>
              <a:t>Prioritised features to meet personas.</a:t>
            </a:r>
          </a:p>
          <a:p>
            <a:r>
              <a:rPr lang="en-AU" dirty="0"/>
              <a:t>Human connection.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894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http://paradisewithaview.com/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AU" b="1" dirty="0">
                <a:solidFill>
                  <a:schemeClr val="bg2"/>
                </a:solidFill>
              </a:rPr>
              <a:t>Activity - A Few Examples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7609" y="1988840"/>
            <a:ext cx="7049749" cy="36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8425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Benefits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Features can be prioritised based on how well they address the needs of one or more personas.</a:t>
            </a:r>
          </a:p>
          <a:p>
            <a:r>
              <a:rPr lang="en-AU" dirty="0"/>
              <a:t>Provide a human “face” so as to focus empathy on the persons represented by the demographics.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377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Criticisms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Have been argued to have no clear relationship to real customer data.</a:t>
            </a:r>
          </a:p>
          <a:p>
            <a:r>
              <a:rPr lang="en-AU" dirty="0"/>
              <a:t>No clear way to determine how many users are represented by any given persona.</a:t>
            </a:r>
          </a:p>
          <a:p>
            <a:r>
              <a:rPr lang="en-AU" dirty="0"/>
              <a:t>No definite relationship to real customer data and therefore cannot be scientific.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62713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Criticisms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Needs to be validated through user testing.</a:t>
            </a:r>
          </a:p>
          <a:p>
            <a:r>
              <a:rPr lang="en-AU" dirty="0"/>
              <a:t>Small projects have fewer resources to use for persona development.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50363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Criticisms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Relationship to real customer data?</a:t>
            </a:r>
          </a:p>
          <a:p>
            <a:r>
              <a:rPr lang="en-AU" dirty="0"/>
              <a:t>Accurate understanding of how many users represented? </a:t>
            </a:r>
          </a:p>
          <a:p>
            <a:r>
              <a:rPr lang="en-AU" dirty="0"/>
              <a:t>Not scientific</a:t>
            </a:r>
          </a:p>
          <a:p>
            <a:r>
              <a:rPr lang="en-AU" dirty="0"/>
              <a:t>Require validation</a:t>
            </a:r>
          </a:p>
          <a:p>
            <a:r>
              <a:rPr lang="en-AU" dirty="0"/>
              <a:t>Time intensive</a:t>
            </a:r>
          </a:p>
          <a:p>
            <a:endParaRPr lang="en-AU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6925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FFF00"/>
          </a:solidFill>
        </p:spPr>
        <p:txBody>
          <a:bodyPr/>
          <a:lstStyle/>
          <a:p>
            <a:r>
              <a:rPr lang="en-US" b="1" dirty="0"/>
              <a:t>Activity - Personas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In small groups, try and </a:t>
            </a:r>
            <a:r>
              <a:rPr lang="en-US" b="1" dirty="0"/>
              <a:t>write 1 persona</a:t>
            </a:r>
            <a:r>
              <a:rPr lang="en-US" dirty="0"/>
              <a:t> for WeChat (or a different instant message app)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Your persona should be about </a:t>
            </a:r>
            <a:r>
              <a:rPr lang="en-US" b="1" dirty="0"/>
              <a:t>8-10 sentences</a:t>
            </a:r>
            <a:r>
              <a:rPr lang="en-US" dirty="0"/>
              <a:t> long </a:t>
            </a:r>
            <a:r>
              <a:rPr lang="en-US" i="1" dirty="0"/>
              <a:t>or</a:t>
            </a:r>
            <a:r>
              <a:rPr lang="en-US" dirty="0"/>
              <a:t> be written in dot point form (because we are practicing)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You should include a </a:t>
            </a:r>
            <a:r>
              <a:rPr lang="en-US" b="1" dirty="0"/>
              <a:t>photo</a:t>
            </a:r>
            <a:r>
              <a:rPr lang="en-US" dirty="0"/>
              <a:t> </a:t>
            </a:r>
            <a:r>
              <a:rPr lang="en-US"/>
              <a:t>for the </a:t>
            </a:r>
            <a:r>
              <a:rPr lang="en-US" dirty="0"/>
              <a:t>persona (not of you or of a friend/family) – find one online to be shown on your laptop/phone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After writing the persona, make a list of the required </a:t>
            </a:r>
            <a:r>
              <a:rPr lang="en-US" b="1" dirty="0"/>
              <a:t>functions</a:t>
            </a:r>
            <a:r>
              <a:rPr lang="en-US" dirty="0"/>
              <a:t> (what does the app need to do).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5983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>
                <a:solidFill>
                  <a:srgbClr val="F2F2F2"/>
                </a:solidFill>
              </a:rPr>
              <a:t>9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Applying Personas </a:t>
            </a:r>
            <a:br>
              <a:rPr lang="en-AU" dirty="0"/>
            </a:br>
            <a:r>
              <a:rPr lang="en-AU" dirty="0"/>
              <a:t>to design</a:t>
            </a:r>
          </a:p>
        </p:txBody>
      </p:sp>
    </p:spTree>
    <p:extLst>
      <p:ext uri="{BB962C8B-B14F-4D97-AF65-F5344CB8AC3E}">
        <p14:creationId xmlns:p14="http://schemas.microsoft.com/office/powerpoint/2010/main" val="361863527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Applying Personas to Design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A software product will be used by many types of user each of whom have different goals and needs.</a:t>
            </a:r>
          </a:p>
          <a:p>
            <a:pPr>
              <a:spcAft>
                <a:spcPts val="1200"/>
              </a:spcAft>
            </a:pPr>
            <a:r>
              <a:rPr lang="en-US" dirty="0"/>
              <a:t>Identification of the primary user is critical.</a:t>
            </a:r>
          </a:p>
          <a:p>
            <a:pPr>
              <a:spcAft>
                <a:spcPts val="1200"/>
              </a:spcAft>
            </a:pPr>
            <a:r>
              <a:rPr lang="en-US" dirty="0"/>
              <a:t>If there is more than one primary user then more than one interface will be required.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92663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65706"/>
            <a:ext cx="12192000" cy="1143000"/>
          </a:xfrm>
          <a:solidFill>
            <a:srgbClr val="4DBA4C"/>
          </a:solidFill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Do’s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dirty="0"/>
              <a:t>Use the user’s conceptual model – the persona should define what this is.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dirty="0"/>
              <a:t>Match the users’ tasks to the interactions as naturally as possible.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dirty="0"/>
              <a:t>Pay attention to how users currently complete the functions that are being implemented.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8893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Do’s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dirty="0"/>
              <a:t>Present exactly the information the user needs: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“less is more”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information should appear in a natural and logical order</a:t>
            </a:r>
          </a:p>
          <a:p>
            <a:pPr lvl="1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remove or hide irrelevant or rarely needed information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9161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4DBA4C"/>
          </a:solidFill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Personas</a:t>
            </a:r>
          </a:p>
        </p:txBody>
      </p:sp>
      <p:sp>
        <p:nvSpPr>
          <p:cNvPr id="296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>
          <a:xfrm>
            <a:off x="609600" y="1295403"/>
            <a:ext cx="5846440" cy="4830763"/>
          </a:xfrm>
        </p:spPr>
        <p:txBody>
          <a:bodyPr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Example from </a:t>
            </a:r>
            <a:r>
              <a:rPr lang="en-US" dirty="0">
                <a:hlinkClick r:id="rId2"/>
              </a:rPr>
              <a:t>https://www.codecademy.com/articles/ui-design-personas</a:t>
            </a:r>
            <a:r>
              <a:rPr lang="en-US" dirty="0"/>
              <a:t> on a food delivery app (like </a:t>
            </a:r>
            <a:r>
              <a:rPr lang="en-US" i="1" dirty="0"/>
              <a:t>Ele.me</a:t>
            </a:r>
            <a:r>
              <a:rPr lang="en-US" dirty="0"/>
              <a:t>):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470" y="1246376"/>
            <a:ext cx="5311178" cy="554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73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AU" b="1" dirty="0">
                <a:solidFill>
                  <a:schemeClr val="bg2"/>
                </a:solidFill>
              </a:rPr>
              <a:t>Activity - A Few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6"/>
            <a:ext cx="5846440" cy="4830763"/>
          </a:xfrm>
        </p:spPr>
        <p:txBody>
          <a:bodyPr/>
          <a:lstStyle/>
          <a:p>
            <a:r>
              <a:rPr lang="en-AU" dirty="0"/>
              <a:t>What is wrong with this photo?</a:t>
            </a:r>
          </a:p>
          <a:p>
            <a:r>
              <a:rPr lang="en-AU" dirty="0"/>
              <a:t>What is the problem?</a:t>
            </a:r>
          </a:p>
          <a:p>
            <a:r>
              <a:rPr lang="en-AU" dirty="0"/>
              <a:t>How could it be resolved?</a:t>
            </a:r>
          </a:p>
          <a:p>
            <a:r>
              <a:rPr lang="en-AU" dirty="0"/>
              <a:t>We need to be user (human) focused!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56040" y="6550223"/>
            <a:ext cx="60241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en-AU" sz="1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https://www.interaction-design.org/literature/article/design-failures</a:t>
            </a:r>
            <a:endParaRPr lang="en-A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2" descr="https://public-media.interaction-design.org/images/uploads/18e656b270a2aee74fa49455c5b9e29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734" y="1295406"/>
            <a:ext cx="3984762" cy="530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778674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3B3B3B"/>
          </a:solidFill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Summary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AU" dirty="0"/>
              <a:t>An “interface” acts as a ‘bridge’ between the user and the medium which assists us in completing tasks/achieving goals</a:t>
            </a:r>
          </a:p>
          <a:p>
            <a:pPr>
              <a:lnSpc>
                <a:spcPct val="90000"/>
              </a:lnSpc>
            </a:pPr>
            <a:r>
              <a:rPr lang="en-AU" dirty="0"/>
              <a:t>“Interaction” includes physical interaction, </a:t>
            </a:r>
            <a:r>
              <a:rPr lang="en-AU" dirty="0" err="1"/>
              <a:t>eg</a:t>
            </a:r>
            <a:r>
              <a:rPr lang="en-AU" dirty="0"/>
              <a:t>, tapping/using gestures and cognitive interaction, </a:t>
            </a:r>
            <a:r>
              <a:rPr lang="en-AU" dirty="0" err="1"/>
              <a:t>eg</a:t>
            </a:r>
            <a:r>
              <a:rPr lang="en-AU" dirty="0"/>
              <a:t> when interpreting interface elements</a:t>
            </a:r>
          </a:p>
          <a:p>
            <a:pPr>
              <a:lnSpc>
                <a:spcPct val="90000"/>
              </a:lnSpc>
            </a:pPr>
            <a:r>
              <a:rPr lang="en-US" dirty="0"/>
              <a:t>A usable interface is easy to learn and easy to use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Visibility and affordance</a:t>
            </a:r>
          </a:p>
          <a:p>
            <a:pPr>
              <a:lnSpc>
                <a:spcPct val="90000"/>
              </a:lnSpc>
            </a:pPr>
            <a:r>
              <a:rPr lang="en-US" dirty="0"/>
              <a:t>Understanding users and how they work is a critical aspect of the designer’s role.</a:t>
            </a:r>
          </a:p>
          <a:p>
            <a:pPr>
              <a:lnSpc>
                <a:spcPct val="90000"/>
              </a:lnSpc>
            </a:pPr>
            <a:r>
              <a:rPr lang="en-US" dirty="0"/>
              <a:t>Personas are one of the most used methods for depicting user characteristics and needs.</a:t>
            </a:r>
          </a:p>
        </p:txBody>
      </p:sp>
    </p:spTree>
    <p:extLst>
      <p:ext uri="{BB962C8B-B14F-4D97-AF65-F5344CB8AC3E}">
        <p14:creationId xmlns:p14="http://schemas.microsoft.com/office/powerpoint/2010/main" val="295889380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3B3B3B"/>
          </a:solidFill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Summary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trike="sngStrike" dirty="0"/>
              <a:t>Understanding users and how they work is a critical aspect of the designer’s role.</a:t>
            </a:r>
          </a:p>
          <a:p>
            <a:pPr>
              <a:lnSpc>
                <a:spcPct val="90000"/>
              </a:lnSpc>
            </a:pPr>
            <a:r>
              <a:rPr lang="en-US" dirty="0"/>
              <a:t>The traditional view of users as novice, intermediate and expect is no longer used.</a:t>
            </a:r>
          </a:p>
          <a:p>
            <a:pPr>
              <a:lnSpc>
                <a:spcPct val="90000"/>
              </a:lnSpc>
            </a:pPr>
            <a:r>
              <a:rPr lang="en-US" dirty="0"/>
              <a:t>Instead we view users as sitting on a usability spectrum from those who need help and those who don’t.</a:t>
            </a:r>
          </a:p>
          <a:p>
            <a:pPr>
              <a:lnSpc>
                <a:spcPct val="90000"/>
              </a:lnSpc>
            </a:pPr>
            <a:r>
              <a:rPr lang="en-US" strike="sngStrike" dirty="0"/>
              <a:t>Personas are one of the most used methods for depicting user characteristics and needs.</a:t>
            </a:r>
          </a:p>
        </p:txBody>
      </p:sp>
    </p:spTree>
    <p:extLst>
      <p:ext uri="{BB962C8B-B14F-4D97-AF65-F5344CB8AC3E}">
        <p14:creationId xmlns:p14="http://schemas.microsoft.com/office/powerpoint/2010/main" val="58644583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3B3B3B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Next time...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Understanding users and how they </a:t>
            </a:r>
            <a:r>
              <a:rPr lang="en-AU" b="1" dirty="0"/>
              <a:t>think</a:t>
            </a:r>
          </a:p>
        </p:txBody>
      </p:sp>
    </p:spTree>
    <p:extLst>
      <p:ext uri="{BB962C8B-B14F-4D97-AF65-F5344CB8AC3E}">
        <p14:creationId xmlns:p14="http://schemas.microsoft.com/office/powerpoint/2010/main" val="3787784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AU" b="1" dirty="0">
                <a:solidFill>
                  <a:schemeClr val="bg2"/>
                </a:solidFill>
              </a:rPr>
              <a:t>Activity - A Few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光棍节 </a:t>
            </a:r>
            <a:r>
              <a:rPr lang="en-AU" altLang="ja-JP" dirty="0"/>
              <a:t>– Singles’ Day @ Alibaba</a:t>
            </a:r>
          </a:p>
          <a:p>
            <a:endParaRPr lang="en-AU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55" r="1786" b="2087"/>
          <a:stretch/>
        </p:blipFill>
        <p:spPr>
          <a:xfrm>
            <a:off x="1876727" y="1844824"/>
            <a:ext cx="8438547" cy="436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17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00B0F0"/>
          </a:solidFill>
        </p:spPr>
        <p:txBody>
          <a:bodyPr/>
          <a:lstStyle/>
          <a:p>
            <a:r>
              <a:rPr lang="en-AU" b="1" dirty="0">
                <a:solidFill>
                  <a:schemeClr val="bg2"/>
                </a:solidFill>
              </a:rPr>
              <a:t>Activity - A Few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6"/>
            <a:ext cx="4430864" cy="4830763"/>
          </a:xfrm>
        </p:spPr>
        <p:txBody>
          <a:bodyPr>
            <a:normAutofit lnSpcReduction="10000"/>
          </a:bodyPr>
          <a:lstStyle/>
          <a:p>
            <a:r>
              <a:rPr lang="en-AU" dirty="0"/>
              <a:t>Talking to students around you, discuss:</a:t>
            </a:r>
          </a:p>
          <a:p>
            <a:pPr lvl="1"/>
            <a:r>
              <a:rPr lang="en-AU" dirty="0"/>
              <a:t>Has the website/app undergone major changes to the way it looks?</a:t>
            </a:r>
          </a:p>
          <a:p>
            <a:pPr lvl="2"/>
            <a:r>
              <a:rPr lang="en-AU" dirty="0"/>
              <a:t>What has changed?</a:t>
            </a:r>
          </a:p>
          <a:p>
            <a:pPr lvl="2"/>
            <a:r>
              <a:rPr lang="en-AU" dirty="0"/>
              <a:t>… and here’s a snapshot of what the site looked like in February 2000 (thanks to the </a:t>
            </a:r>
            <a:r>
              <a:rPr lang="en-AU" i="1" dirty="0"/>
              <a:t>Web Archive</a:t>
            </a:r>
            <a:r>
              <a:rPr lang="en-AU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0453"/>
          <a:stretch/>
        </p:blipFill>
        <p:spPr>
          <a:xfrm>
            <a:off x="5159800" y="1144917"/>
            <a:ext cx="6912864" cy="5713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061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ecture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Deakin ORG">
      <a:dk1>
        <a:srgbClr val="F79625"/>
      </a:dk1>
      <a:lt1>
        <a:sysClr val="window" lastClr="FFFFFF"/>
      </a:lt1>
      <a:dk2>
        <a:srgbClr val="068DA4"/>
      </a:dk2>
      <a:lt2>
        <a:srgbClr val="B0BB67"/>
      </a:lt2>
      <a:accent1>
        <a:srgbClr val="FFFFFF"/>
      </a:accent1>
      <a:accent2>
        <a:srgbClr val="000000"/>
      </a:accent2>
      <a:accent3>
        <a:srgbClr val="B0BB67"/>
      </a:accent3>
      <a:accent4>
        <a:srgbClr val="F79625"/>
      </a:accent4>
      <a:accent5>
        <a:srgbClr val="068DA4"/>
      </a:accent5>
      <a:accent6>
        <a:srgbClr val="D1D2D4"/>
      </a:accent6>
      <a:hlink>
        <a:srgbClr val="5A4A61"/>
      </a:hlink>
      <a:folHlink>
        <a:srgbClr val="5A4A61"/>
      </a:folHlink>
    </a:clrScheme>
    <a:fontScheme name="Deakin Wordy">
      <a:majorFont>
        <a:latin typeface="WordyBlack"/>
        <a:ea typeface=""/>
        <a:cs typeface=""/>
      </a:majorFont>
      <a:minorFont>
        <a:latin typeface="Wordy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2_Office Theme">
  <a:themeElements>
    <a:clrScheme name="Deakin ORG">
      <a:dk1>
        <a:srgbClr val="F79625"/>
      </a:dk1>
      <a:lt1>
        <a:sysClr val="window" lastClr="FFFFFF"/>
      </a:lt1>
      <a:dk2>
        <a:srgbClr val="068DA4"/>
      </a:dk2>
      <a:lt2>
        <a:srgbClr val="B0BB67"/>
      </a:lt2>
      <a:accent1>
        <a:srgbClr val="FFFFFF"/>
      </a:accent1>
      <a:accent2>
        <a:srgbClr val="000000"/>
      </a:accent2>
      <a:accent3>
        <a:srgbClr val="B0BB67"/>
      </a:accent3>
      <a:accent4>
        <a:srgbClr val="F79625"/>
      </a:accent4>
      <a:accent5>
        <a:srgbClr val="068DA4"/>
      </a:accent5>
      <a:accent6>
        <a:srgbClr val="D1D2D4"/>
      </a:accent6>
      <a:hlink>
        <a:srgbClr val="5A4A61"/>
      </a:hlink>
      <a:folHlink>
        <a:srgbClr val="5A4A61"/>
      </a:folHlink>
    </a:clrScheme>
    <a:fontScheme name="Deakin Wordy">
      <a:majorFont>
        <a:latin typeface="WordyBlack"/>
        <a:ea typeface=""/>
        <a:cs typeface=""/>
      </a:majorFont>
      <a:minorFont>
        <a:latin typeface="Wordy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Lecture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0DEC9EAB7B22479FD131898BC4CB8A" ma:contentTypeVersion="1" ma:contentTypeDescription="Create a new document." ma:contentTypeScope="" ma:versionID="d98e2487325fb2cc24ccd7ce84358d60">
  <xsd:schema xmlns:xsd="http://www.w3.org/2001/XMLSchema" xmlns:xs="http://www.w3.org/2001/XMLSchema" xmlns:p="http://schemas.microsoft.com/office/2006/metadata/properties" xmlns:ns3="184b63a8-a7b7-46d6-8d92-0d949ddaa349" targetNamespace="http://schemas.microsoft.com/office/2006/metadata/properties" ma:root="true" ma:fieldsID="5c0681e9c263034ca1d690d4df3fd726" ns3:_="">
    <xsd:import namespace="184b63a8-a7b7-46d6-8d92-0d949ddaa349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4b63a8-a7b7-46d6-8d92-0d949ddaa3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FF9FD27-BD62-439B-9E69-3D3B54B8DE44}">
  <ds:schemaRefs>
    <ds:schemaRef ds:uri="http://schemas.microsoft.com/office/infopath/2007/PartnerControls"/>
    <ds:schemaRef ds:uri="184b63a8-a7b7-46d6-8d92-0d949ddaa349"/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64EE2CA-69E3-40DE-A1B1-7A87C14321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84b63a8-a7b7-46d6-8d92-0d949ddaa34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EE0D42A-7037-4DD6-AC1C-2316DA82D43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Academic Staff Induction.pptx</Template>
  <TotalTime>4233</TotalTime>
  <Words>3393</Words>
  <Application>Microsoft Macintosh PowerPoint</Application>
  <PresentationFormat>Widescreen</PresentationFormat>
  <Paragraphs>365</Paragraphs>
  <Slides>72</Slides>
  <Notes>9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72</vt:i4>
      </vt:variant>
    </vt:vector>
  </HeadingPairs>
  <TitlesOfParts>
    <vt:vector size="84" baseType="lpstr">
      <vt:lpstr>Arial</vt:lpstr>
      <vt:lpstr>Arial Narrow</vt:lpstr>
      <vt:lpstr>Calibri</vt:lpstr>
      <vt:lpstr>Times</vt:lpstr>
      <vt:lpstr>Trebuchet MS</vt:lpstr>
      <vt:lpstr>Wingdings</vt:lpstr>
      <vt:lpstr>WordyBlack</vt:lpstr>
      <vt:lpstr>WordyLight</vt:lpstr>
      <vt:lpstr>LectureTemplate</vt:lpstr>
      <vt:lpstr>2_Office Theme</vt:lpstr>
      <vt:lpstr>12_Office Theme</vt:lpstr>
      <vt:lpstr>1_LectureTemplate</vt:lpstr>
      <vt:lpstr>SIT216 User Centred Design</vt:lpstr>
      <vt:lpstr>Introduction</vt:lpstr>
      <vt:lpstr>A few examples</vt:lpstr>
      <vt:lpstr>Activity - A Few Examples</vt:lpstr>
      <vt:lpstr>Activity - A Few Examples</vt:lpstr>
      <vt:lpstr>Activity - A Few Examples</vt:lpstr>
      <vt:lpstr>Activity - A Few Examples</vt:lpstr>
      <vt:lpstr>Activity - A Few Examples</vt:lpstr>
      <vt:lpstr>Activity - A Few Examples</vt:lpstr>
      <vt:lpstr>Activity - A Few Examples</vt:lpstr>
      <vt:lpstr>Activity - A Few Examples</vt:lpstr>
      <vt:lpstr>INTRODUCTION TO USER CENTRED DESIGN</vt:lpstr>
      <vt:lpstr>Introduction to User Centred Design</vt:lpstr>
      <vt:lpstr> Activity - Introduction to User Centred Design</vt:lpstr>
      <vt:lpstr>Interfaces</vt:lpstr>
      <vt:lpstr>What is an Interface?</vt:lpstr>
      <vt:lpstr>Application Interfaces</vt:lpstr>
      <vt:lpstr>Hosted Interfaces</vt:lpstr>
      <vt:lpstr>Interaction</vt:lpstr>
      <vt:lpstr>Interaction</vt:lpstr>
      <vt:lpstr>Activity - Interaction</vt:lpstr>
      <vt:lpstr>Interaction</vt:lpstr>
      <vt:lpstr>design</vt:lpstr>
      <vt:lpstr>What is Design?</vt:lpstr>
      <vt:lpstr>Core Skills of Design</vt:lpstr>
      <vt:lpstr>Activity - Importance of Design</vt:lpstr>
      <vt:lpstr>Usability</vt:lpstr>
      <vt:lpstr>Usability</vt:lpstr>
      <vt:lpstr>The Two Keys to Usability</vt:lpstr>
      <vt:lpstr>Visibility</vt:lpstr>
      <vt:lpstr>Activity - Assess the visibility</vt:lpstr>
      <vt:lpstr>Now change the time</vt:lpstr>
      <vt:lpstr>Affordance</vt:lpstr>
      <vt:lpstr>What is the Affordance?</vt:lpstr>
      <vt:lpstr>But look…</vt:lpstr>
      <vt:lpstr>Activity - What is the Affordance?</vt:lpstr>
      <vt:lpstr>So labels are used…</vt:lpstr>
      <vt:lpstr>…and the other side</vt:lpstr>
      <vt:lpstr>Understanding Users</vt:lpstr>
      <vt:lpstr>Understanding Users</vt:lpstr>
      <vt:lpstr>Understanding Users</vt:lpstr>
      <vt:lpstr>Understanding Users</vt:lpstr>
      <vt:lpstr>Understanding Users</vt:lpstr>
      <vt:lpstr>Understanding Users</vt:lpstr>
      <vt:lpstr>Types of users</vt:lpstr>
      <vt:lpstr>Types of Users</vt:lpstr>
      <vt:lpstr>Activity - Types of Users</vt:lpstr>
      <vt:lpstr>Activity - Types of Users</vt:lpstr>
      <vt:lpstr>Personas</vt:lpstr>
      <vt:lpstr>Personas</vt:lpstr>
      <vt:lpstr>Personas</vt:lpstr>
      <vt:lpstr>Personas</vt:lpstr>
      <vt:lpstr>Personas</vt:lpstr>
      <vt:lpstr>Personas</vt:lpstr>
      <vt:lpstr>PowerPoint Presentation</vt:lpstr>
      <vt:lpstr>Personas</vt:lpstr>
      <vt:lpstr>Advantages</vt:lpstr>
      <vt:lpstr>Benefits</vt:lpstr>
      <vt:lpstr>Benefits</vt:lpstr>
      <vt:lpstr>Benefits</vt:lpstr>
      <vt:lpstr>Criticisms</vt:lpstr>
      <vt:lpstr>Criticisms</vt:lpstr>
      <vt:lpstr>Criticisms</vt:lpstr>
      <vt:lpstr>Activity - Personas</vt:lpstr>
      <vt:lpstr>Applying Personas  to design</vt:lpstr>
      <vt:lpstr>Applying Personas to Design</vt:lpstr>
      <vt:lpstr>Do’s</vt:lpstr>
      <vt:lpstr>Do’s</vt:lpstr>
      <vt:lpstr>Personas</vt:lpstr>
      <vt:lpstr>Summary</vt:lpstr>
      <vt:lpstr>Summary</vt:lpstr>
      <vt:lpstr>Next time...</vt:lpstr>
    </vt:vector>
  </TitlesOfParts>
  <Company>Deakin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Unit</dc:title>
  <dc:subject>SIT263 Interfaces for Interactive Media</dc:subject>
  <dc:creator>Malcolm Campbell</dc:creator>
  <cp:lastModifiedBy>Hasan Ferdous</cp:lastModifiedBy>
  <cp:revision>210</cp:revision>
  <cp:lastPrinted>2016-04-03T14:04:13Z</cp:lastPrinted>
  <dcterms:created xsi:type="dcterms:W3CDTF">2011-03-07T05:05:42Z</dcterms:created>
  <dcterms:modified xsi:type="dcterms:W3CDTF">2020-10-19T11:09:29Z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0x010100B70DEC9EAB7B22479FD131898BC4CB8A</vt:lpwstr>
  </property>
  <property fmtid="{D5CDD505-2E9C-101B-9397-08002B2CF9AE}" pid="3" name="IsMyDocuments">
    <vt:bool>true</vt:bool>
  </property>
</Properties>
</file>